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  <p:sldMasterId id="2147483922" r:id="rId2"/>
  </p:sldMasterIdLst>
  <p:notesMasterIdLst>
    <p:notesMasterId r:id="rId17"/>
  </p:notesMasterIdLst>
  <p:handoutMasterIdLst>
    <p:handoutMasterId r:id="rId18"/>
  </p:handoutMasterIdLst>
  <p:sldIdLst>
    <p:sldId id="366" r:id="rId3"/>
    <p:sldId id="363" r:id="rId4"/>
    <p:sldId id="386" r:id="rId5"/>
    <p:sldId id="409" r:id="rId6"/>
    <p:sldId id="399" r:id="rId7"/>
    <p:sldId id="408" r:id="rId8"/>
    <p:sldId id="411" r:id="rId9"/>
    <p:sldId id="398" r:id="rId10"/>
    <p:sldId id="395" r:id="rId11"/>
    <p:sldId id="405" r:id="rId12"/>
    <p:sldId id="406" r:id="rId13"/>
    <p:sldId id="407" r:id="rId14"/>
    <p:sldId id="410" r:id="rId15"/>
    <p:sldId id="401" r:id="rId16"/>
  </p:sldIdLst>
  <p:sldSz cx="9144000" cy="5143500" type="screen16x9"/>
  <p:notesSz cx="7010400" cy="92964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095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19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286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382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5478" algn="l" defTabSz="457095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2573" algn="l" defTabSz="457095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199668" algn="l" defTabSz="457095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6764" algn="l" defTabSz="457095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same Mish" initials="SM" lastIdx="35" clrIdx="0"/>
  <p:cmAuthor id="1" name="Serebral 360" initials="" lastIdx="0" clrIdx="1"/>
  <p:cmAuthor id="2" name="Elizabeth Funk" initials="EF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E5"/>
    <a:srgbClr val="323E48"/>
    <a:srgbClr val="F58220"/>
    <a:srgbClr val="1BA3DD"/>
    <a:srgbClr val="8C70C9"/>
    <a:srgbClr val="5A54A4"/>
    <a:srgbClr val="D47527"/>
    <a:srgbClr val="000000"/>
    <a:srgbClr val="1E6FB4"/>
    <a:srgbClr val="EBEB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1" autoAdjust="0"/>
    <p:restoredTop sz="93461" autoAdjust="0"/>
  </p:normalViewPr>
  <p:slideViewPr>
    <p:cSldViewPr snapToGrid="0">
      <p:cViewPr varScale="1">
        <p:scale>
          <a:sx n="73" d="100"/>
          <a:sy n="73" d="100"/>
        </p:scale>
        <p:origin x="894" y="7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fld id="{B3E9587B-FC1C-9943-BE5D-F80E42BBE3B8}" type="datetimeFigureOut">
              <a:rPr lang="en-US"/>
              <a:pPr>
                <a:defRPr/>
              </a:pPr>
              <a:t>12/13/2016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fld id="{DF31553E-DF79-D648-A3A0-783B2E069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93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fld id="{013B1779-C3E4-D848-98B4-C950F7E9F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035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ＭＳ Ｐゴシック" pitchFamily="-109" charset="-128"/>
      </a:defRPr>
    </a:lvl1pPr>
    <a:lvl2pPr marL="4570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2pPr>
    <a:lvl3pPr marL="91419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3pPr>
    <a:lvl4pPr marL="137128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4pPr>
    <a:lvl5pPr marL="182838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5pPr>
    <a:lvl6pPr marL="2285478" algn="l" defTabSz="914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73" algn="l" defTabSz="914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68" algn="l" defTabSz="914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64" algn="l" defTabSz="914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75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3B1779-C3E4-D848-98B4-C950F7E9F94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5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2084961"/>
            <a:ext cx="9144000" cy="457200"/>
          </a:xfrm>
        </p:spPr>
        <p:txBody>
          <a:bodyPr/>
          <a:lstStyle>
            <a:lvl1pPr algn="ctr">
              <a:defRPr sz="66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Master 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674469"/>
            <a:ext cx="7696200" cy="685800"/>
          </a:xfrm>
        </p:spPr>
        <p:txBody>
          <a:bodyPr/>
          <a:lstStyle>
            <a:lvl1pPr marL="0" indent="0" algn="ctr">
              <a:buFontTx/>
              <a:buNone/>
              <a:defRPr sz="1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</a:t>
            </a:r>
            <a:endParaRPr lang="en-US" dirty="0"/>
          </a:p>
        </p:txBody>
      </p:sp>
      <p:sp>
        <p:nvSpPr>
          <p:cNvPr id="6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62000" y="3818019"/>
            <a:ext cx="1905000" cy="3429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bg1"/>
                </a:solidFill>
                <a:latin typeface="+mn-lt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TextBox 16"/>
          <p:cNvSpPr txBox="1">
            <a:spLocks noChangeArrowheads="1"/>
          </p:cNvSpPr>
          <p:nvPr userDrawn="1"/>
        </p:nvSpPr>
        <p:spPr bwMode="auto">
          <a:xfrm>
            <a:off x="76200" y="4960145"/>
            <a:ext cx="2860626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1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© 2015 Marketo, Inc. Marketo Proprietary and Confidential</a:t>
            </a:r>
          </a:p>
          <a:p>
            <a:pPr eaLnBrk="1" hangingPunct="1"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 </a:t>
            </a:r>
          </a:p>
          <a:p>
            <a:pPr eaLnBrk="1" hangingPunct="1"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 </a:t>
            </a: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1"/>
            <a:ext cx="9144000" cy="57150"/>
          </a:xfrm>
          <a:prstGeom prst="rect">
            <a:avLst/>
          </a:prstGeom>
          <a:solidFill>
            <a:srgbClr val="71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 smtClean="0">
              <a:cs typeface="+mn-cs"/>
            </a:endParaRPr>
          </a:p>
        </p:txBody>
      </p:sp>
      <p:pic>
        <p:nvPicPr>
          <p:cNvPr id="11" name="Picture 8" descr="logo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0525" y="4597197"/>
            <a:ext cx="1009650" cy="45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8"/>
          <p:cNvSpPr txBox="1">
            <a:spLocks noChangeArrowheads="1"/>
          </p:cNvSpPr>
          <p:nvPr userDrawn="1"/>
        </p:nvSpPr>
        <p:spPr bwMode="auto">
          <a:xfrm>
            <a:off x="4150642" y="4938828"/>
            <a:ext cx="8382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800" b="0" i="0" dirty="0" smtClean="0">
                <a:solidFill>
                  <a:srgbClr val="716FB3"/>
                </a:solidFill>
                <a:latin typeface="+mn-lt"/>
                <a:cs typeface="Marketo Sans Regular"/>
              </a:rPr>
              <a:t>Page </a:t>
            </a:r>
            <a:fld id="{63D4AF20-5529-064F-A528-2B9F8FF422FD}" type="slidenum">
              <a:rPr lang="en-US" sz="800" b="0" i="0" smtClean="0">
                <a:solidFill>
                  <a:srgbClr val="716FB3"/>
                </a:solidFill>
                <a:latin typeface="+mn-lt"/>
                <a:cs typeface="Marketo Sans Regular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sz="800" b="0" i="0" dirty="0" smtClean="0">
              <a:solidFill>
                <a:srgbClr val="716FB3"/>
              </a:solidFill>
              <a:latin typeface="+mn-lt"/>
              <a:cs typeface="Marketo Sans Regular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 userDrawn="1"/>
        </p:nvSpPr>
        <p:spPr bwMode="auto">
          <a:xfrm>
            <a:off x="16933" y="4938828"/>
            <a:ext cx="36830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 smtClean="0">
                <a:solidFill>
                  <a:srgbClr val="716FB3"/>
                </a:solidFill>
                <a:latin typeface="+mn-lt"/>
                <a:cs typeface="Marketo Sans Regular"/>
              </a:rPr>
              <a:t>Marketo Proprietary and Confidential  |  © Marketo, Inc.</a:t>
            </a:r>
            <a:r>
              <a:rPr lang="en-US" sz="800" b="0" i="0" baseline="0" dirty="0" smtClean="0">
                <a:solidFill>
                  <a:srgbClr val="716FB3"/>
                </a:solidFill>
                <a:latin typeface="+mn-lt"/>
                <a:cs typeface="Marketo Sans Regular"/>
              </a:rPr>
              <a:t>  </a:t>
            </a:r>
            <a:fld id="{52E07033-2921-4609-A424-F3A2E08FA98A}" type="datetime1">
              <a:rPr lang="en-US" sz="800" b="0" i="0" baseline="0" smtClean="0">
                <a:solidFill>
                  <a:srgbClr val="716FB3"/>
                </a:solidFill>
                <a:latin typeface="+mn-lt"/>
                <a:cs typeface="Marketo Sans Regular"/>
              </a:rPr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12/13/2016</a:t>
            </a:fld>
            <a:endParaRPr lang="en-US" sz="800" b="0" i="0" dirty="0" smtClean="0">
              <a:solidFill>
                <a:srgbClr val="716FB3"/>
              </a:solidFill>
              <a:latin typeface="+mn-lt"/>
              <a:cs typeface="Marketo Sans Regular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334" y="312296"/>
            <a:ext cx="1731851" cy="67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1638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8" grpId="1"/>
      <p:bldP spid="4099" grpId="0" build="p">
        <p:tmplLst>
          <p:tmpl lvl="1">
            <p:tnLst>
              <p:par>
                <p:cTn presetID="2" presetClass="entr" presetSubtype="4" accel="50000" decel="5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99" grpId="1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3000"/>
                  </p:stCondLst>
                  <p:childTnLst>
                    <p:animEffect transition="out" filter="fade">
                      <p:cBhvr>
                        <p:cTn dur="2000"/>
                        <p:tgtEl>
                          <p:spTgt spid="409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1999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6"/>
          <p:cNvSpPr txBox="1">
            <a:spLocks noChangeArrowheads="1"/>
          </p:cNvSpPr>
          <p:nvPr userDrawn="1"/>
        </p:nvSpPr>
        <p:spPr bwMode="auto">
          <a:xfrm>
            <a:off x="76200" y="4960145"/>
            <a:ext cx="2860626" cy="33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1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© 2015 Marketo, Inc. Marketo Proprietary and Confidential</a:t>
            </a:r>
          </a:p>
          <a:p>
            <a:pPr eaLnBrk="1" hangingPunct="1"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 </a:t>
            </a: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1"/>
            <a:ext cx="9144000" cy="57150"/>
          </a:xfrm>
          <a:prstGeom prst="rect">
            <a:avLst/>
          </a:prstGeom>
          <a:solidFill>
            <a:srgbClr val="71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 smtClean="0"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 rot="13560000">
            <a:off x="10112447" y="325650"/>
            <a:ext cx="184624" cy="461645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2542" y="4644061"/>
            <a:ext cx="959049" cy="37528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</p:spPr>
        <p:txBody>
          <a:bodyPr/>
          <a:lstStyle>
            <a:lvl1pPr>
              <a:defRPr>
                <a:solidFill>
                  <a:srgbClr val="8C70C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1638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macbook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2" t="16881" b="24579"/>
          <a:stretch/>
        </p:blipFill>
        <p:spPr>
          <a:xfrm>
            <a:off x="-447466" y="530736"/>
            <a:ext cx="7270201" cy="4295262"/>
          </a:xfrm>
          <a:prstGeom prst="rect">
            <a:avLst/>
          </a:prstGeom>
          <a:effectLst/>
        </p:spPr>
      </p:pic>
      <p:sp>
        <p:nvSpPr>
          <p:cNvPr id="9" name="TextBox 16"/>
          <p:cNvSpPr txBox="1">
            <a:spLocks noChangeArrowheads="1"/>
          </p:cNvSpPr>
          <p:nvPr userDrawn="1"/>
        </p:nvSpPr>
        <p:spPr bwMode="auto">
          <a:xfrm>
            <a:off x="76200" y="4960145"/>
            <a:ext cx="2860626" cy="33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1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© 2015 Marketo, Inc. Marketo Proprietary and Confidential</a:t>
            </a:r>
          </a:p>
          <a:p>
            <a:pPr eaLnBrk="1" hangingPunct="1"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 </a:t>
            </a: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1"/>
            <a:ext cx="9144000" cy="57150"/>
          </a:xfrm>
          <a:prstGeom prst="rect">
            <a:avLst/>
          </a:prstGeom>
          <a:solidFill>
            <a:srgbClr val="71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 smtClean="0"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 rot="13560000">
            <a:off x="10112447" y="325650"/>
            <a:ext cx="184624" cy="461645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endParaRPr lang="en-US" dirty="0"/>
          </a:p>
        </p:txBody>
      </p:sp>
      <p:sp>
        <p:nvSpPr>
          <p:cNvPr id="12" name="Text Box 8"/>
          <p:cNvSpPr txBox="1">
            <a:spLocks noChangeArrowheads="1"/>
          </p:cNvSpPr>
          <p:nvPr userDrawn="1"/>
        </p:nvSpPr>
        <p:spPr bwMode="auto">
          <a:xfrm>
            <a:off x="4150642" y="4881098"/>
            <a:ext cx="8382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800" b="0" i="0" dirty="0" smtClean="0">
                <a:solidFill>
                  <a:srgbClr val="716FB3"/>
                </a:solidFill>
                <a:latin typeface="+mn-lt"/>
                <a:cs typeface="Marketo Sans Regular"/>
              </a:rPr>
              <a:t>Page </a:t>
            </a:r>
            <a:fld id="{63D4AF20-5529-064F-A528-2B9F8FF422FD}" type="slidenum">
              <a:rPr lang="en-US" sz="800" b="0" i="0" smtClean="0">
                <a:solidFill>
                  <a:srgbClr val="716FB3"/>
                </a:solidFill>
                <a:latin typeface="+mn-lt"/>
                <a:cs typeface="Marketo Sans Regular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sz="800" b="0" i="0" dirty="0" smtClean="0">
              <a:solidFill>
                <a:srgbClr val="716FB3"/>
              </a:solidFill>
              <a:latin typeface="+mn-lt"/>
              <a:cs typeface="Marketo Sans Regular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 userDrawn="1"/>
        </p:nvSpPr>
        <p:spPr bwMode="auto">
          <a:xfrm>
            <a:off x="16933" y="4881098"/>
            <a:ext cx="36830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 smtClean="0">
                <a:solidFill>
                  <a:srgbClr val="716FB3"/>
                </a:solidFill>
                <a:latin typeface="+mn-lt"/>
                <a:cs typeface="Marketo Sans Regular"/>
              </a:rPr>
              <a:t>Marketo Proprietary and Confidential  |  © Marketo, Inc.</a:t>
            </a:r>
            <a:r>
              <a:rPr lang="en-US" sz="800" b="0" i="0" baseline="0" dirty="0" smtClean="0">
                <a:solidFill>
                  <a:srgbClr val="716FB3"/>
                </a:solidFill>
                <a:latin typeface="+mn-lt"/>
                <a:cs typeface="Marketo Sans Regular"/>
              </a:rPr>
              <a:t>  </a:t>
            </a:r>
            <a:fld id="{52E07033-2921-4609-A424-F3A2E08FA98A}" type="datetime1">
              <a:rPr lang="en-US" sz="800" b="0" i="0" baseline="0" smtClean="0">
                <a:solidFill>
                  <a:srgbClr val="716FB3"/>
                </a:solidFill>
                <a:latin typeface="+mn-lt"/>
                <a:cs typeface="Marketo Sans Regular"/>
              </a:rPr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12/13/2016</a:t>
            </a:fld>
            <a:endParaRPr lang="en-US" sz="800" b="0" i="0" dirty="0" smtClean="0">
              <a:solidFill>
                <a:srgbClr val="716FB3"/>
              </a:solidFill>
              <a:latin typeface="+mn-lt"/>
              <a:cs typeface="Marketo Sans Regular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2542" y="4644061"/>
            <a:ext cx="959049" cy="37528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</p:spPr>
        <p:txBody>
          <a:bodyPr/>
          <a:lstStyle>
            <a:lvl1pPr>
              <a:defRPr>
                <a:solidFill>
                  <a:srgbClr val="8C70C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96903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 userDrawn="1"/>
        </p:nvSpPr>
        <p:spPr bwMode="auto">
          <a:xfrm>
            <a:off x="0" y="1553801"/>
            <a:ext cx="9144000" cy="3594735"/>
          </a:xfrm>
          <a:prstGeom prst="rect">
            <a:avLst/>
          </a:prstGeom>
          <a:solidFill>
            <a:srgbClr val="8C70C9"/>
          </a:solidFill>
          <a:ln>
            <a:noFill/>
          </a:ln>
          <a:extLst/>
        </p:spPr>
        <p:txBody>
          <a:bodyPr/>
          <a:lstStyle/>
          <a:p>
            <a:pPr eaLnBrk="0" hangingPunct="0"/>
            <a:endParaRPr lang="en-US">
              <a:solidFill>
                <a:srgbClr val="755AA0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823867"/>
            <a:ext cx="7696200" cy="3429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>
                <a:solidFill>
                  <a:schemeClr val="bg1"/>
                </a:solidFill>
                <a:effectLst/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215199"/>
            <a:ext cx="7696200" cy="5143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62000" y="3951687"/>
            <a:ext cx="2628900" cy="2571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MS PGothic" pitchFamily="34" charset="-128"/>
                <a:cs typeface="Marketo Sans Light"/>
              </a:defRPr>
            </a:lvl1pPr>
          </a:lstStyle>
          <a:p>
            <a:pPr>
              <a:defRPr/>
            </a:pPr>
            <a:r>
              <a:rPr lang="en-US"/>
              <a:t>Month Day, Year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334" y="312296"/>
            <a:ext cx="1731851" cy="67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9554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rgbClr val="8C70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714500"/>
            <a:ext cx="7696200" cy="457200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171701"/>
            <a:ext cx="7696200" cy="685800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62000" y="3143251"/>
            <a:ext cx="1905000" cy="3429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bg1"/>
                </a:solidFill>
                <a:latin typeface="+mn-lt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2" name="Picture 11" descr="Marketo.Logo.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0969" y="4626127"/>
            <a:ext cx="1046581" cy="432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09741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714500"/>
            <a:ext cx="7696200" cy="457200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171701"/>
            <a:ext cx="7696200" cy="685800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62000" y="3143251"/>
            <a:ext cx="1905000" cy="3429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bg1"/>
                </a:solidFill>
                <a:latin typeface="+mn-lt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TextBox 16"/>
          <p:cNvSpPr txBox="1">
            <a:spLocks noChangeArrowheads="1"/>
          </p:cNvSpPr>
          <p:nvPr userDrawn="1"/>
        </p:nvSpPr>
        <p:spPr bwMode="auto">
          <a:xfrm>
            <a:off x="76200" y="4960145"/>
            <a:ext cx="2860626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1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© 2015 Marketo, Inc. Marketo Proprietary and Confidential</a:t>
            </a:r>
          </a:p>
          <a:p>
            <a:pPr eaLnBrk="1" hangingPunct="1"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 </a:t>
            </a:r>
          </a:p>
          <a:p>
            <a:pPr eaLnBrk="1" hangingPunct="1">
              <a:defRPr/>
            </a:pPr>
            <a:r>
              <a:rPr lang="en-US" sz="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512780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 bwMode="auto">
          <a:xfrm>
            <a:off x="0" y="57151"/>
            <a:ext cx="9144000" cy="47434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25400" dir="16200000" algn="tl" rotWithShape="0">
              <a:srgbClr val="000000">
                <a:alpha val="30000"/>
              </a:srgbClr>
            </a:outerShdw>
          </a:effectLst>
        </p:spPr>
        <p:txBody>
          <a:bodyPr lIns="91419" tIns="45710" rIns="91419" bIns="45710"/>
          <a:lstStyle/>
          <a:p>
            <a:pPr eaLnBrk="0" hangingPunct="0">
              <a:defRPr/>
            </a:pPr>
            <a:endParaRPr lang="en-US" dirty="0">
              <a:latin typeface="Arial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0" y="4800600"/>
            <a:ext cx="9144000" cy="342900"/>
          </a:xfrm>
          <a:prstGeom prst="rect">
            <a:avLst/>
          </a:prstGeom>
          <a:gradFill flip="none" rotWithShape="1">
            <a:gsLst>
              <a:gs pos="100000">
                <a:srgbClr val="FFFFFF"/>
              </a:gs>
              <a:gs pos="30000">
                <a:schemeClr val="accent5">
                  <a:lumMod val="60000"/>
                  <a:lumOff val="40000"/>
                </a:schemeClr>
              </a:gs>
            </a:gsLst>
            <a:lin ang="16200000" scaled="0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2700" dir="16200000" algn="tl" rotWithShape="0">
              <a:schemeClr val="tx1">
                <a:lumMod val="75000"/>
                <a:lumOff val="25000"/>
                <a:alpha val="35000"/>
              </a:schemeClr>
            </a:outerShdw>
          </a:effectLst>
        </p:spPr>
        <p:txBody>
          <a:bodyPr lIns="91419" tIns="45710" rIns="91419" bIns="45710"/>
          <a:lstStyle/>
          <a:p>
            <a:pPr eaLnBrk="0" hangingPunct="0">
              <a:defRPr/>
            </a:pPr>
            <a:endParaRPr lang="en-US">
              <a:latin typeface="Arial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71450"/>
            <a:ext cx="8610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85850"/>
            <a:ext cx="86106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30" name="Text Box 8"/>
          <p:cNvSpPr txBox="1">
            <a:spLocks noChangeArrowheads="1"/>
          </p:cNvSpPr>
          <p:nvPr userDrawn="1"/>
        </p:nvSpPr>
        <p:spPr bwMode="auto">
          <a:xfrm>
            <a:off x="76200" y="4845844"/>
            <a:ext cx="838200" cy="21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800" smtClean="0">
                <a:solidFill>
                  <a:srgbClr val="4D4B8E"/>
                </a:solidFill>
                <a:latin typeface="Calibri" charset="0"/>
                <a:cs typeface="Calibri" charset="0"/>
              </a:rPr>
              <a:t>Page </a:t>
            </a:r>
            <a:fld id="{63D4AF20-5529-064F-A528-2B9F8FF422FD}" type="slidenum">
              <a:rPr lang="en-US" sz="800" smtClean="0">
                <a:solidFill>
                  <a:srgbClr val="4D4B8E"/>
                </a:solidFill>
                <a:latin typeface="Calibri" charset="0"/>
                <a:cs typeface="Calibri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sz="800" smtClean="0">
              <a:solidFill>
                <a:srgbClr val="4D4B8E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4800600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2" name="TextBox 16"/>
          <p:cNvSpPr txBox="1">
            <a:spLocks noChangeArrowheads="1"/>
          </p:cNvSpPr>
          <p:nvPr userDrawn="1"/>
        </p:nvSpPr>
        <p:spPr bwMode="auto">
          <a:xfrm>
            <a:off x="76200" y="4960144"/>
            <a:ext cx="2286000" cy="21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dirty="0" smtClean="0">
                <a:solidFill>
                  <a:srgbClr val="8E8E8E"/>
                </a:solidFill>
                <a:latin typeface="Calibri" charset="0"/>
                <a:cs typeface="Calibri" charset="0"/>
              </a:rPr>
              <a:t>© 2013 Marketo, Inc. </a:t>
            </a:r>
          </a:p>
        </p:txBody>
      </p:sp>
      <p:pic>
        <p:nvPicPr>
          <p:cNvPr id="1033" name="Picture 23" descr="Marketo.Logo.pn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4864896"/>
            <a:ext cx="685800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Box 9"/>
          <p:cNvSpPr txBox="1">
            <a:spLocks noChangeArrowheads="1"/>
          </p:cNvSpPr>
          <p:nvPr userDrawn="1"/>
        </p:nvSpPr>
        <p:spPr bwMode="auto">
          <a:xfrm>
            <a:off x="3505200" y="4960144"/>
            <a:ext cx="2057400" cy="21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800" dirty="0" smtClean="0">
                <a:solidFill>
                  <a:srgbClr val="8E8E8E"/>
                </a:solidFill>
                <a:latin typeface="Calibri" charset="0"/>
                <a:cs typeface="Calibri" charset="0"/>
              </a:rPr>
              <a:t>Marketo Proprietary and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20" r:id="rId2"/>
    <p:sldLayoutId id="2147483928" r:id="rId3"/>
    <p:sldLayoutId id="2147483921" r:id="rId4"/>
    <p:sldLayoutId id="2147483915" r:id="rId5"/>
  </p:sldLayoutIdLst>
  <p:transition spd="slow" advClick="0" advTm="0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55AA0"/>
          </a:solidFill>
          <a:latin typeface="+mj-lt"/>
          <a:ea typeface="ＭＳ Ｐゴシック" pitchFamily="-106" charset="-128"/>
          <a:cs typeface="ＭＳ Ｐゴシック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5pPr>
      <a:lvl6pPr marL="457095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6pPr>
      <a:lvl7pPr marL="914191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7pPr>
      <a:lvl8pPr marL="1371286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8pPr>
      <a:lvl9pPr marL="1828382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9pPr>
    </p:titleStyle>
    <p:bodyStyle>
      <a:lvl1pPr marL="457095" indent="-457095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28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1pPr>
      <a:lvl2pPr marL="799917" indent="-342822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100000"/>
        <a:buFont typeface="Arial" charset="0"/>
        <a:buChar char="•"/>
        <a:defRPr sz="24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2pPr>
      <a:lvl3pPr marL="1142739" indent="-228548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60000"/>
        <a:buFont typeface="Courier New" charset="0"/>
        <a:buChar char="o"/>
        <a:defRPr sz="24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3pPr>
      <a:lvl4pPr marL="1599834" indent="-228548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50000"/>
        <a:buFont typeface="Wingdings" charset="0"/>
        <a:buChar char=""/>
        <a:defRPr sz="20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4pPr>
      <a:lvl5pPr marL="2056930" indent="-228548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50000"/>
        <a:buFont typeface="Wingdings" charset="0"/>
        <a:buChar char="☐"/>
        <a:defRPr sz="20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5pPr>
      <a:lvl6pPr marL="2514025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6pPr>
      <a:lvl7pPr marL="2971120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7pPr>
      <a:lvl8pPr marL="3428216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8pPr>
      <a:lvl9pPr marL="3885312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1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86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2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78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73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68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64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0" y="57151"/>
            <a:ext cx="9144000" cy="47434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25400" dir="16200000" algn="tl" rotWithShape="0">
              <a:srgbClr val="000000">
                <a:alpha val="30000"/>
              </a:srgbClr>
            </a:outerShdw>
          </a:effectLst>
        </p:spPr>
        <p:txBody>
          <a:bodyPr lIns="91419" tIns="45710" rIns="91419" bIns="45710"/>
          <a:lstStyle/>
          <a:p>
            <a:pPr eaLnBrk="0" hangingPunct="0">
              <a:defRPr/>
            </a:pPr>
            <a:endParaRPr lang="en-US" dirty="0">
              <a:latin typeface="Arial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0" y="4800600"/>
            <a:ext cx="9144000" cy="342900"/>
          </a:xfrm>
          <a:prstGeom prst="rect">
            <a:avLst/>
          </a:prstGeom>
          <a:gradFill flip="none" rotWithShape="1">
            <a:gsLst>
              <a:gs pos="100000">
                <a:srgbClr val="FFFFFF"/>
              </a:gs>
              <a:gs pos="30000">
                <a:schemeClr val="accent5">
                  <a:lumMod val="60000"/>
                  <a:lumOff val="40000"/>
                </a:schemeClr>
              </a:gs>
            </a:gsLst>
            <a:lin ang="16200000" scaled="0"/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2700" dir="16200000" algn="tl" rotWithShape="0">
              <a:schemeClr val="tx1">
                <a:lumMod val="75000"/>
                <a:lumOff val="25000"/>
                <a:alpha val="35000"/>
              </a:schemeClr>
            </a:outerShdw>
          </a:effectLst>
        </p:spPr>
        <p:txBody>
          <a:bodyPr lIns="91419" tIns="45710" rIns="91419" bIns="45710"/>
          <a:lstStyle/>
          <a:p>
            <a:pPr eaLnBrk="0" hangingPunct="0">
              <a:defRPr/>
            </a:pPr>
            <a:endParaRPr lang="en-US">
              <a:latin typeface="Arial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71450"/>
            <a:ext cx="8610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85850"/>
            <a:ext cx="86106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76200" y="4845844"/>
            <a:ext cx="838200" cy="21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800" smtClean="0">
                <a:solidFill>
                  <a:srgbClr val="4D4B8E"/>
                </a:solidFill>
                <a:latin typeface="Calibri" charset="0"/>
                <a:cs typeface="Calibri" charset="0"/>
              </a:rPr>
              <a:t>Page </a:t>
            </a:r>
            <a:fld id="{63D4AF20-5529-064F-A528-2B9F8FF422FD}" type="slidenum">
              <a:rPr lang="en-US" sz="800" smtClean="0">
                <a:solidFill>
                  <a:srgbClr val="4D4B8E"/>
                </a:solidFill>
                <a:latin typeface="Calibri" charset="0"/>
                <a:cs typeface="Calibri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sz="800" smtClean="0">
              <a:solidFill>
                <a:srgbClr val="4D4B8E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0" y="4800600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2" name="TextBox 16"/>
          <p:cNvSpPr txBox="1">
            <a:spLocks noChangeArrowheads="1"/>
          </p:cNvSpPr>
          <p:nvPr/>
        </p:nvSpPr>
        <p:spPr bwMode="auto">
          <a:xfrm>
            <a:off x="76200" y="4960144"/>
            <a:ext cx="2286000" cy="21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dirty="0" smtClean="0">
                <a:solidFill>
                  <a:srgbClr val="8E8E8E"/>
                </a:solidFill>
                <a:latin typeface="Calibri" charset="0"/>
                <a:cs typeface="Calibri" charset="0"/>
              </a:rPr>
              <a:t>© 2013 Marketo, Inc. </a:t>
            </a:r>
          </a:p>
        </p:txBody>
      </p:sp>
      <p:pic>
        <p:nvPicPr>
          <p:cNvPr id="1033" name="Picture 23" descr="Marketo.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4864896"/>
            <a:ext cx="685800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Box 9"/>
          <p:cNvSpPr txBox="1">
            <a:spLocks noChangeArrowheads="1"/>
          </p:cNvSpPr>
          <p:nvPr/>
        </p:nvSpPr>
        <p:spPr bwMode="auto">
          <a:xfrm>
            <a:off x="3505200" y="4960144"/>
            <a:ext cx="2057400" cy="21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800" dirty="0" smtClean="0">
                <a:solidFill>
                  <a:srgbClr val="8E8E8E"/>
                </a:solidFill>
                <a:latin typeface="Calibri" charset="0"/>
                <a:cs typeface="Calibri" charset="0"/>
              </a:rPr>
              <a:t>Marketo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8489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</p:sldLayoutIdLst>
  <p:transition spd="slow" advClick="0" advTm="0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+mj-lt"/>
          <a:ea typeface="ＭＳ Ｐゴシック" pitchFamily="-106" charset="-128"/>
          <a:cs typeface="ＭＳ Ｐゴシック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ＭＳ Ｐゴシック" pitchFamily="-106" charset="-128"/>
          <a:cs typeface="ＭＳ Ｐゴシック"/>
        </a:defRPr>
      </a:lvl5pPr>
      <a:lvl6pPr marL="457095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6pPr>
      <a:lvl7pPr marL="914191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7pPr>
      <a:lvl8pPr marL="1371286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8pPr>
      <a:lvl9pPr marL="1828382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16FB3"/>
          </a:solidFill>
          <a:latin typeface="Trebuchet MS" pitchFamily="34" charset="0"/>
          <a:ea typeface="MS PGothic" pitchFamily="34" charset="-128"/>
        </a:defRPr>
      </a:lvl9pPr>
    </p:titleStyle>
    <p:bodyStyle>
      <a:lvl1pPr marL="457095" indent="-457095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28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1pPr>
      <a:lvl2pPr marL="799917" indent="-342822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100000"/>
        <a:buFont typeface="Arial" charset="0"/>
        <a:buChar char="•"/>
        <a:defRPr sz="24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2pPr>
      <a:lvl3pPr marL="1142739" indent="-228548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60000"/>
        <a:buFont typeface="Courier New" charset="0"/>
        <a:buChar char="o"/>
        <a:defRPr sz="24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3pPr>
      <a:lvl4pPr marL="1599834" indent="-228548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50000"/>
        <a:buFont typeface="Wingdings" charset="0"/>
        <a:buChar char=""/>
        <a:defRPr sz="20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4pPr>
      <a:lvl5pPr marL="2056930" indent="-228548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SzPct val="50000"/>
        <a:buFont typeface="Wingdings" charset="0"/>
        <a:buChar char="☐"/>
        <a:defRPr sz="2000">
          <a:solidFill>
            <a:srgbClr val="1D1D1D"/>
          </a:solidFill>
          <a:latin typeface="Calibri" pitchFamily="34" charset="0"/>
          <a:ea typeface="ＭＳ Ｐゴシック" pitchFamily="-106" charset="-128"/>
          <a:cs typeface="ＭＳ Ｐゴシック"/>
        </a:defRPr>
      </a:lvl5pPr>
      <a:lvl6pPr marL="2514025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6pPr>
      <a:lvl7pPr marL="2971120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7pPr>
      <a:lvl8pPr marL="3428216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8pPr>
      <a:lvl9pPr marL="3885312" indent="-228548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D1D1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1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86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2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78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73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68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64" algn="l" defTabSz="9141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762002" y="1971177"/>
            <a:ext cx="7537950" cy="381000"/>
          </a:xfrm>
        </p:spPr>
        <p:txBody>
          <a:bodyPr/>
          <a:lstStyle/>
          <a:p>
            <a:r>
              <a:rPr lang="en-US" sz="4000" dirty="0"/>
              <a:t>Program Plan</a:t>
            </a:r>
            <a:br>
              <a:rPr lang="en-US" sz="4000" dirty="0"/>
            </a:br>
            <a:r>
              <a:rPr lang="en-US" sz="4000" dirty="0"/>
              <a:t>For C</a:t>
            </a:r>
            <a:r>
              <a:rPr lang="en-US" sz="4000" dirty="0" smtClean="0"/>
              <a:t>onsumer </a:t>
            </a:r>
            <a:r>
              <a:rPr lang="en-US" sz="4000" dirty="0"/>
              <a:t>Marketers</a:t>
            </a:r>
          </a:p>
        </p:txBody>
      </p:sp>
      <p:sp>
        <p:nvSpPr>
          <p:cNvPr id="10" name="Subtitle 4"/>
          <p:cNvSpPr>
            <a:spLocks noGrp="1"/>
          </p:cNvSpPr>
          <p:nvPr>
            <p:ph type="subTitle" idx="1"/>
          </p:nvPr>
        </p:nvSpPr>
        <p:spPr>
          <a:xfrm>
            <a:off x="762000" y="3196489"/>
            <a:ext cx="7696200" cy="571500"/>
          </a:xfrm>
        </p:spPr>
        <p:txBody>
          <a:bodyPr/>
          <a:lstStyle/>
          <a:p>
            <a:r>
              <a:rPr lang="en-US" dirty="0"/>
              <a:t>Customizable PowerPoint Template </a:t>
            </a:r>
          </a:p>
        </p:txBody>
      </p:sp>
    </p:spTree>
    <p:extLst>
      <p:ext uri="{BB962C8B-B14F-4D97-AF65-F5344CB8AC3E}">
        <p14:creationId xmlns:p14="http://schemas.microsoft.com/office/powerpoint/2010/main" val="5845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Overall Marketing Planning </a:t>
            </a:r>
          </a:p>
        </p:txBody>
      </p:sp>
    </p:spTree>
    <p:extLst>
      <p:ext uri="{BB962C8B-B14F-4D97-AF65-F5344CB8AC3E}">
        <p14:creationId xmlns:p14="http://schemas.microsoft.com/office/powerpoint/2010/main" val="1128447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5928706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Objectives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2046308" y="1097266"/>
            <a:ext cx="7017741" cy="3260549"/>
          </a:xfrm>
          <a:prstGeom prst="rect">
            <a:avLst/>
          </a:prstGeom>
        </p:spPr>
        <p:txBody>
          <a:bodyPr lIns="91419" tIns="45710" rIns="91419" bIns="45710"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600" dirty="0">
                <a:solidFill>
                  <a:srgbClr val="323E48"/>
                </a:solidFill>
                <a:cs typeface="Trebuchet MS"/>
              </a:rPr>
              <a:t>What am I trying to achieve this month/quarter? </a:t>
            </a: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600" dirty="0">
                <a:solidFill>
                  <a:srgbClr val="323E48"/>
                </a:solidFill>
                <a:cs typeface="Trebuchet MS"/>
              </a:rPr>
              <a:t>Which programs do I need to run to achieve my goals? </a:t>
            </a: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600" dirty="0">
                <a:solidFill>
                  <a:srgbClr val="323E48"/>
                </a:solidFill>
                <a:cs typeface="Trebuchet MS"/>
              </a:rPr>
              <a:t>Which resources do I need to accomplish my tasks</a:t>
            </a:r>
            <a:r>
              <a:rPr lang="en-US" sz="1600" dirty="0" smtClean="0">
                <a:solidFill>
                  <a:srgbClr val="323E48"/>
                </a:solidFill>
                <a:cs typeface="Trebuchet MS"/>
              </a:rPr>
              <a:t>?</a:t>
            </a: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600" dirty="0">
                <a:solidFill>
                  <a:srgbClr val="323E48"/>
                </a:solidFill>
                <a:cs typeface="Trebuchet MS"/>
              </a:rPr>
              <a:t>How can I determine which programs worked? </a:t>
            </a:r>
            <a:endParaRPr lang="en-US" sz="1600" dirty="0">
              <a:solidFill>
                <a:srgbClr val="323E48"/>
              </a:solidFill>
              <a:latin typeface="Trebuchet MS"/>
              <a:cs typeface="Trebuchet MS"/>
            </a:endParaRPr>
          </a:p>
        </p:txBody>
      </p:sp>
      <p:sp>
        <p:nvSpPr>
          <p:cNvPr id="21" name="Pentagon 20"/>
          <p:cNvSpPr/>
          <p:nvPr/>
        </p:nvSpPr>
        <p:spPr bwMode="auto">
          <a:xfrm>
            <a:off x="0" y="912690"/>
            <a:ext cx="2352833" cy="822476"/>
          </a:xfrm>
          <a:prstGeom prst="homePlate">
            <a:avLst>
              <a:gd name="adj" fmla="val 29032"/>
            </a:avLst>
          </a:prstGeom>
          <a:solidFill>
            <a:srgbClr val="8C70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GOALS</a:t>
            </a:r>
          </a:p>
        </p:txBody>
      </p:sp>
      <p:sp>
        <p:nvSpPr>
          <p:cNvPr id="31" name="Pentagon 30"/>
          <p:cNvSpPr/>
          <p:nvPr/>
        </p:nvSpPr>
        <p:spPr bwMode="auto">
          <a:xfrm>
            <a:off x="0" y="1847595"/>
            <a:ext cx="2352833" cy="822476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TASKS</a:t>
            </a:r>
          </a:p>
        </p:txBody>
      </p:sp>
      <p:sp>
        <p:nvSpPr>
          <p:cNvPr id="32" name="Pentagon 31"/>
          <p:cNvSpPr/>
          <p:nvPr/>
        </p:nvSpPr>
        <p:spPr bwMode="auto">
          <a:xfrm>
            <a:off x="0" y="2782500"/>
            <a:ext cx="2352833" cy="822476"/>
          </a:xfrm>
          <a:prstGeom prst="homePlate">
            <a:avLst>
              <a:gd name="adj" fmla="val 29032"/>
            </a:avLst>
          </a:prstGeom>
          <a:solidFill>
            <a:srgbClr val="F582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chemeClr val="bg1"/>
                </a:solidFill>
                <a:latin typeface="+mj-lt"/>
                <a:ea typeface="MS PGothic" pitchFamily="34" charset="-128"/>
              </a:rPr>
              <a:t>RESOURCES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33" name="Pentagon 32"/>
          <p:cNvSpPr/>
          <p:nvPr/>
        </p:nvSpPr>
        <p:spPr bwMode="auto">
          <a:xfrm>
            <a:off x="0" y="3717404"/>
            <a:ext cx="2352833" cy="822476"/>
          </a:xfrm>
          <a:prstGeom prst="homePlate">
            <a:avLst>
              <a:gd name="adj" fmla="val 29032"/>
            </a:avLst>
          </a:prstGeom>
          <a:solidFill>
            <a:srgbClr val="323E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EVALUATION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0752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5928706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Strategies</a:t>
            </a:r>
            <a:endParaRPr lang="en-US" sz="3200" b="1" kern="0" dirty="0">
              <a:solidFill>
                <a:srgbClr val="8C70C9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2046308" y="1527515"/>
            <a:ext cx="7017741" cy="3260549"/>
          </a:xfrm>
          <a:prstGeom prst="rect">
            <a:avLst/>
          </a:prstGeom>
        </p:spPr>
        <p:txBody>
          <a:bodyPr lIns="91419" tIns="45710" rIns="91419" bIns="45710"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600" dirty="0">
                <a:solidFill>
                  <a:srgbClr val="323E48"/>
                </a:solidFill>
                <a:cs typeface="Trebuchet MS"/>
              </a:rPr>
              <a:t>What has worked in the past? What hasn’t </a:t>
            </a:r>
            <a:r>
              <a:rPr lang="en-US" sz="1600" dirty="0" smtClean="0">
                <a:solidFill>
                  <a:srgbClr val="323E48"/>
                </a:solidFill>
                <a:cs typeface="Trebuchet MS"/>
              </a:rPr>
              <a:t>worked? </a:t>
            </a: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600" dirty="0">
                <a:solidFill>
                  <a:srgbClr val="323E48"/>
                </a:solidFill>
                <a:cs typeface="Trebuchet MS"/>
              </a:rPr>
              <a:t>What is working now? What isn’t working </a:t>
            </a:r>
            <a:r>
              <a:rPr lang="en-US" sz="1600" dirty="0" smtClean="0">
                <a:solidFill>
                  <a:srgbClr val="323E48"/>
                </a:solidFill>
                <a:cs typeface="Trebuchet MS"/>
              </a:rPr>
              <a:t>now? </a:t>
            </a: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 smtClean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600" dirty="0">
                <a:solidFill>
                  <a:srgbClr val="323E48"/>
                </a:solidFill>
                <a:cs typeface="Trebuchet MS"/>
              </a:rPr>
              <a:t>Which new methods am I going to </a:t>
            </a:r>
            <a:r>
              <a:rPr lang="en-US" sz="1600" dirty="0" smtClean="0">
                <a:solidFill>
                  <a:srgbClr val="323E48"/>
                </a:solidFill>
                <a:cs typeface="Trebuchet MS"/>
              </a:rPr>
              <a:t>try?</a:t>
            </a: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>
              <a:solidFill>
                <a:srgbClr val="323E48"/>
              </a:solidFill>
              <a:cs typeface="Trebuchet MS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endParaRPr lang="en-US" sz="1600" dirty="0" smtClean="0">
              <a:solidFill>
                <a:srgbClr val="323E48"/>
              </a:solidFill>
              <a:cs typeface="Trebuchet MS"/>
            </a:endParaRPr>
          </a:p>
        </p:txBody>
      </p:sp>
      <p:sp>
        <p:nvSpPr>
          <p:cNvPr id="21" name="Pentagon 20"/>
          <p:cNvSpPr/>
          <p:nvPr/>
        </p:nvSpPr>
        <p:spPr bwMode="auto">
          <a:xfrm>
            <a:off x="0" y="1342939"/>
            <a:ext cx="2352833" cy="822476"/>
          </a:xfrm>
          <a:prstGeom prst="homePlate">
            <a:avLst>
              <a:gd name="adj" fmla="val 29032"/>
            </a:avLst>
          </a:prstGeom>
          <a:solidFill>
            <a:srgbClr val="8C70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1600" b="1" dirty="0" smtClean="0">
                <a:solidFill>
                  <a:schemeClr val="bg1"/>
                </a:solidFill>
                <a:latin typeface="+mj-lt"/>
                <a:ea typeface="MS PGothic" pitchFamily="34" charset="-128"/>
              </a:rPr>
              <a:t>PROVEN METHODS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31" name="Pentagon 30"/>
          <p:cNvSpPr/>
          <p:nvPr/>
        </p:nvSpPr>
        <p:spPr bwMode="auto">
          <a:xfrm>
            <a:off x="0" y="2277844"/>
            <a:ext cx="2352833" cy="822476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1600" b="1" dirty="0" smtClean="0">
                <a:solidFill>
                  <a:schemeClr val="bg1"/>
                </a:solidFill>
                <a:latin typeface="+mj-lt"/>
                <a:ea typeface="MS PGothic" pitchFamily="34" charset="-128"/>
              </a:rPr>
              <a:t>CURRENT METHODS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32" name="Pentagon 31"/>
          <p:cNvSpPr/>
          <p:nvPr/>
        </p:nvSpPr>
        <p:spPr bwMode="auto">
          <a:xfrm>
            <a:off x="0" y="3212749"/>
            <a:ext cx="2352833" cy="822476"/>
          </a:xfrm>
          <a:prstGeom prst="homePlate">
            <a:avLst>
              <a:gd name="adj" fmla="val 29032"/>
            </a:avLst>
          </a:prstGeom>
          <a:solidFill>
            <a:srgbClr val="F582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1600" b="1" dirty="0" smtClean="0">
                <a:solidFill>
                  <a:schemeClr val="bg1"/>
                </a:solidFill>
                <a:latin typeface="+mj-lt"/>
                <a:ea typeface="MS PGothic" pitchFamily="34" charset="-128"/>
              </a:rPr>
              <a:t>NEW METHODS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82427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Marketing Program Planning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513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5928706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Marketing Program Planning </a:t>
            </a:r>
          </a:p>
        </p:txBody>
      </p:sp>
      <p:sp>
        <p:nvSpPr>
          <p:cNvPr id="56" name="Pentagon 55"/>
          <p:cNvSpPr/>
          <p:nvPr/>
        </p:nvSpPr>
        <p:spPr bwMode="auto">
          <a:xfrm rot="18092505">
            <a:off x="3740594" y="1633575"/>
            <a:ext cx="830217" cy="433240"/>
          </a:xfrm>
          <a:prstGeom prst="homePlate">
            <a:avLst>
              <a:gd name="adj" fmla="val 0"/>
            </a:avLst>
          </a:prstGeom>
          <a:solidFill>
            <a:srgbClr val="5A54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57" name="Pentagon 56"/>
          <p:cNvSpPr/>
          <p:nvPr/>
        </p:nvSpPr>
        <p:spPr bwMode="auto">
          <a:xfrm>
            <a:off x="909882" y="1793783"/>
            <a:ext cx="3288845" cy="822478"/>
          </a:xfrm>
          <a:prstGeom prst="homePlate">
            <a:avLst>
              <a:gd name="adj" fmla="val 29032"/>
            </a:avLst>
          </a:prstGeom>
          <a:solidFill>
            <a:srgbClr val="5A54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r"/>
            <a:r>
              <a:rPr lang="en-US" sz="18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Marketing </a:t>
            </a:r>
            <a:r>
              <a:rPr lang="en-US" sz="18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Strategy</a:t>
            </a:r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58" name="Pentagon 57"/>
          <p:cNvSpPr/>
          <p:nvPr/>
        </p:nvSpPr>
        <p:spPr bwMode="auto">
          <a:xfrm rot="414377">
            <a:off x="942580" y="2035752"/>
            <a:ext cx="862369" cy="636768"/>
          </a:xfrm>
          <a:prstGeom prst="homePlate">
            <a:avLst>
              <a:gd name="adj" fmla="val 29032"/>
            </a:avLst>
          </a:prstGeom>
          <a:solidFill>
            <a:srgbClr val="323E48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65100">
              <a:srgbClr val="323E48">
                <a:alpha val="26000"/>
              </a:srgbClr>
            </a:glow>
            <a:softEdge rad="1016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59" name="Pentagon 58"/>
          <p:cNvSpPr/>
          <p:nvPr/>
        </p:nvSpPr>
        <p:spPr bwMode="auto">
          <a:xfrm rot="19236475">
            <a:off x="532080" y="1561341"/>
            <a:ext cx="1025822" cy="822476"/>
          </a:xfrm>
          <a:prstGeom prst="homePlate">
            <a:avLst>
              <a:gd name="adj" fmla="val 29032"/>
            </a:avLst>
          </a:prstGeom>
          <a:solidFill>
            <a:srgbClr val="8C70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1</a:t>
            </a:r>
            <a:b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</a:b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Acquire</a:t>
            </a:r>
          </a:p>
        </p:txBody>
      </p:sp>
      <p:sp>
        <p:nvSpPr>
          <p:cNvPr id="60" name="Pentagon 59"/>
          <p:cNvSpPr/>
          <p:nvPr/>
        </p:nvSpPr>
        <p:spPr bwMode="auto">
          <a:xfrm rot="10800000" flipV="1">
            <a:off x="4188854" y="1386171"/>
            <a:ext cx="4955146" cy="822476"/>
          </a:xfrm>
          <a:prstGeom prst="homePlate">
            <a:avLst>
              <a:gd name="adj" fmla="val 0"/>
            </a:avLst>
          </a:prstGeom>
          <a:solidFill>
            <a:srgbClr val="8C70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8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Which programs will I run</a:t>
            </a:r>
            <a:r>
              <a:rPr lang="en-US" sz="18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? </a:t>
            </a:r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61" name="Pentagon 60"/>
          <p:cNvSpPr/>
          <p:nvPr/>
        </p:nvSpPr>
        <p:spPr bwMode="auto">
          <a:xfrm rot="18092505">
            <a:off x="4478419" y="2567026"/>
            <a:ext cx="830217" cy="433240"/>
          </a:xfrm>
          <a:prstGeom prst="homePlate">
            <a:avLst>
              <a:gd name="adj" fmla="val 0"/>
            </a:avLst>
          </a:prstGeom>
          <a:solidFill>
            <a:srgbClr val="1E6F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62" name="Pentagon 61"/>
          <p:cNvSpPr/>
          <p:nvPr/>
        </p:nvSpPr>
        <p:spPr bwMode="auto">
          <a:xfrm>
            <a:off x="1647707" y="2727234"/>
            <a:ext cx="3288845" cy="822478"/>
          </a:xfrm>
          <a:prstGeom prst="homePlate">
            <a:avLst>
              <a:gd name="adj" fmla="val 29032"/>
            </a:avLst>
          </a:prstGeom>
          <a:solidFill>
            <a:srgbClr val="1E6F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r"/>
            <a:r>
              <a:rPr lang="en-US" sz="18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Marketing </a:t>
            </a:r>
            <a:r>
              <a:rPr lang="en-US" sz="18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Strategy</a:t>
            </a:r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63" name="Pentagon 62"/>
          <p:cNvSpPr/>
          <p:nvPr/>
        </p:nvSpPr>
        <p:spPr bwMode="auto">
          <a:xfrm rot="414377">
            <a:off x="1680405" y="2969203"/>
            <a:ext cx="862369" cy="636768"/>
          </a:xfrm>
          <a:prstGeom prst="homePlate">
            <a:avLst>
              <a:gd name="adj" fmla="val 29032"/>
            </a:avLst>
          </a:prstGeom>
          <a:solidFill>
            <a:srgbClr val="323E48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65100">
              <a:srgbClr val="323E48">
                <a:alpha val="26000"/>
              </a:srgbClr>
            </a:glow>
            <a:softEdge rad="1016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64" name="Pentagon 63"/>
          <p:cNvSpPr/>
          <p:nvPr/>
        </p:nvSpPr>
        <p:spPr bwMode="auto">
          <a:xfrm rot="19236475">
            <a:off x="1269905" y="2494792"/>
            <a:ext cx="1025822" cy="822476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2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</a:b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Engage</a:t>
            </a:r>
          </a:p>
        </p:txBody>
      </p:sp>
      <p:sp>
        <p:nvSpPr>
          <p:cNvPr id="65" name="Pentagon 64"/>
          <p:cNvSpPr/>
          <p:nvPr/>
        </p:nvSpPr>
        <p:spPr bwMode="auto">
          <a:xfrm rot="10800000" flipV="1">
            <a:off x="4926679" y="2319622"/>
            <a:ext cx="4217321" cy="822476"/>
          </a:xfrm>
          <a:prstGeom prst="homePlate">
            <a:avLst>
              <a:gd name="adj" fmla="val 0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8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Which programs will I run</a:t>
            </a:r>
            <a:r>
              <a:rPr lang="en-US" sz="18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? </a:t>
            </a:r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66" name="Pentagon 65"/>
          <p:cNvSpPr/>
          <p:nvPr/>
        </p:nvSpPr>
        <p:spPr bwMode="auto">
          <a:xfrm rot="18092505">
            <a:off x="5234384" y="3504392"/>
            <a:ext cx="830217" cy="433240"/>
          </a:xfrm>
          <a:prstGeom prst="homePlate">
            <a:avLst>
              <a:gd name="adj" fmla="val 0"/>
            </a:avLst>
          </a:prstGeom>
          <a:solidFill>
            <a:srgbClr val="D475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67" name="Pentagon 66"/>
          <p:cNvSpPr/>
          <p:nvPr/>
        </p:nvSpPr>
        <p:spPr bwMode="auto">
          <a:xfrm>
            <a:off x="2403672" y="3664600"/>
            <a:ext cx="3288845" cy="822478"/>
          </a:xfrm>
          <a:prstGeom prst="homePlate">
            <a:avLst>
              <a:gd name="adj" fmla="val 29032"/>
            </a:avLst>
          </a:prstGeom>
          <a:solidFill>
            <a:srgbClr val="D475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r"/>
            <a:r>
              <a:rPr lang="en-US" sz="18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Marketing </a:t>
            </a:r>
            <a:r>
              <a:rPr lang="en-US" sz="18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Strategy</a:t>
            </a:r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68" name="Pentagon 67"/>
          <p:cNvSpPr/>
          <p:nvPr/>
        </p:nvSpPr>
        <p:spPr bwMode="auto">
          <a:xfrm rot="414377">
            <a:off x="2436370" y="3906569"/>
            <a:ext cx="862369" cy="636768"/>
          </a:xfrm>
          <a:prstGeom prst="homePlate">
            <a:avLst>
              <a:gd name="adj" fmla="val 29032"/>
            </a:avLst>
          </a:prstGeom>
          <a:solidFill>
            <a:srgbClr val="323E48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65100">
              <a:srgbClr val="323E48">
                <a:alpha val="26000"/>
              </a:srgbClr>
            </a:glow>
            <a:softEdge rad="1016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" name="Pentagon 101"/>
          <p:cNvSpPr/>
          <p:nvPr/>
        </p:nvSpPr>
        <p:spPr bwMode="auto">
          <a:xfrm rot="19236475">
            <a:off x="2025870" y="3432158"/>
            <a:ext cx="1025822" cy="822476"/>
          </a:xfrm>
          <a:prstGeom prst="homePlate">
            <a:avLst>
              <a:gd name="adj" fmla="val 29032"/>
            </a:avLst>
          </a:prstGeom>
          <a:solidFill>
            <a:srgbClr val="F582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3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</a:b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Retain</a:t>
            </a:r>
          </a:p>
        </p:txBody>
      </p:sp>
      <p:sp>
        <p:nvSpPr>
          <p:cNvPr id="103" name="Pentagon 102"/>
          <p:cNvSpPr/>
          <p:nvPr/>
        </p:nvSpPr>
        <p:spPr bwMode="auto">
          <a:xfrm rot="10800000" flipV="1">
            <a:off x="5682644" y="3256988"/>
            <a:ext cx="3461356" cy="822476"/>
          </a:xfrm>
          <a:prstGeom prst="homePlate">
            <a:avLst>
              <a:gd name="adj" fmla="val 0"/>
            </a:avLst>
          </a:prstGeom>
          <a:solidFill>
            <a:srgbClr val="F582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8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Which programs will I run</a:t>
            </a:r>
            <a:r>
              <a:rPr lang="en-US" sz="18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? </a:t>
            </a:r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8880" y="1118923"/>
            <a:ext cx="14929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323E48"/>
                </a:solidFill>
                <a:latin typeface="+mn-lt"/>
              </a:rPr>
              <a:t>Primary Objective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29579" y="1118923"/>
            <a:ext cx="6081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rgbClr val="323E48"/>
                </a:solidFill>
                <a:latin typeface="+mn-lt"/>
              </a:rPr>
              <a:t>Tactic</a:t>
            </a:r>
            <a:endParaRPr lang="en-US" sz="1200" b="1" dirty="0">
              <a:solidFill>
                <a:srgbClr val="323E4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94247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 bwMode="auto">
          <a:xfrm>
            <a:off x="7737607" y="4460929"/>
            <a:ext cx="1406393" cy="68257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68" name="Pentagon 67"/>
          <p:cNvSpPr/>
          <p:nvPr/>
        </p:nvSpPr>
        <p:spPr bwMode="auto">
          <a:xfrm>
            <a:off x="1014789" y="1213160"/>
            <a:ext cx="1272522" cy="630427"/>
          </a:xfrm>
          <a:prstGeom prst="homePlate">
            <a:avLst>
              <a:gd name="adj" fmla="val 29032"/>
            </a:avLst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r"/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67" name="Pentagon 66"/>
          <p:cNvSpPr/>
          <p:nvPr/>
        </p:nvSpPr>
        <p:spPr bwMode="auto">
          <a:xfrm rot="18092505">
            <a:off x="1936154" y="1090360"/>
            <a:ext cx="636359" cy="332077"/>
          </a:xfrm>
          <a:prstGeom prst="homePlate">
            <a:avLst>
              <a:gd name="adj" fmla="val 0"/>
            </a:avLst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graphicFrame>
        <p:nvGraphicFramePr>
          <p:cNvPr id="2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520999"/>
              </p:ext>
            </p:extLst>
          </p:nvPr>
        </p:nvGraphicFramePr>
        <p:xfrm>
          <a:off x="1022691" y="907932"/>
          <a:ext cx="7968669" cy="4081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821"/>
                <a:gridCol w="957264"/>
                <a:gridCol w="957264"/>
                <a:gridCol w="957264"/>
                <a:gridCol w="957264"/>
                <a:gridCol w="957264"/>
                <a:gridCol w="957264"/>
                <a:gridCol w="957264"/>
              </a:tblGrid>
              <a:tr h="652318">
                <a:tc rowSpan="2"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</a:pPr>
                      <a:r>
                        <a:rPr lang="en-US" sz="750" b="0" dirty="0" smtClean="0"/>
                        <a:t/>
                      </a:r>
                      <a:br>
                        <a:rPr lang="en-US" sz="750" b="0" dirty="0" smtClean="0"/>
                      </a:br>
                      <a:r>
                        <a:rPr lang="en-US" sz="750" b="0" dirty="0" smtClean="0"/>
                        <a:t/>
                      </a:r>
                      <a:br>
                        <a:rPr lang="en-US" sz="750" b="0" dirty="0" smtClean="0"/>
                      </a:br>
                      <a:r>
                        <a:rPr lang="en-US" sz="1200" b="0" dirty="0" smtClean="0"/>
                        <a:t>Programs</a:t>
                      </a:r>
                      <a:endParaRPr lang="en-US" sz="1200" b="1" dirty="0" smtClean="0"/>
                    </a:p>
                    <a:p>
                      <a:pPr algn="r">
                        <a:lnSpc>
                          <a:spcPct val="90000"/>
                        </a:lnSpc>
                      </a:pPr>
                      <a:endParaRPr lang="en-US" sz="750" b="1" dirty="0"/>
                    </a:p>
                  </a:txBody>
                  <a:tcPr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JAN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FEB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MAR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APR</a:t>
                      </a:r>
                      <a:endParaRPr lang="en-US" sz="12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MAY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JUN</a:t>
                      </a:r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JUL</a:t>
                      </a:r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</a:tr>
              <a:tr h="280217">
                <a:tc vMerge="1"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algn="r"/>
                      <a:endParaRPr lang="en-US" sz="1400" b="1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rgbClr val="8C70C9"/>
                        </a:solidFill>
                      </a:endParaRPr>
                    </a:p>
                    <a:p>
                      <a:pPr algn="ctr"/>
                      <a:endParaRPr lang="en-US" sz="1400" dirty="0" smtClean="0">
                        <a:solidFill>
                          <a:srgbClr val="8C70C9"/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</a:tr>
              <a:tr h="594133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323E48"/>
                          </a:solidFill>
                        </a:rPr>
                        <a:t>Events</a:t>
                      </a:r>
                      <a:endParaRPr lang="en-US" sz="1400" b="1" dirty="0">
                        <a:solidFill>
                          <a:srgbClr val="323E48"/>
                        </a:solidFill>
                      </a:endParaRPr>
                    </a:p>
                  </a:txBody>
                  <a:tcPr marT="34290" marB="3429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323E48"/>
                          </a:solidFill>
                        </a:rPr>
                        <a:t>Application Event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323E48"/>
                          </a:solidFill>
                        </a:rPr>
                        <a:t>Application Event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323E48"/>
                          </a:solidFill>
                        </a:rPr>
                        <a:t>Application Event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323E48"/>
                          </a:solidFill>
                        </a:rPr>
                        <a:t>Application Event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323E48"/>
                          </a:solidFill>
                        </a:rPr>
                        <a:t>Application Event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323E48"/>
                          </a:solidFill>
                        </a:rPr>
                        <a:t>Application Event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323E48"/>
                          </a:solidFill>
                        </a:rPr>
                        <a:t>Application Event</a:t>
                      </a:r>
                    </a:p>
                  </a:txBody>
                  <a:tcPr marT="34290" marB="34290" anchor="ctr"/>
                </a:tc>
              </a:tr>
              <a:tr h="282527">
                <a:tc>
                  <a:txBody>
                    <a:bodyPr/>
                    <a:lstStyle/>
                    <a:p>
                      <a:pPr algn="r"/>
                      <a:endParaRPr lang="en-US" sz="1400" b="1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rgbClr val="8C70C9"/>
                        </a:solidFill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</a:tr>
              <a:tr h="282527">
                <a:tc>
                  <a:txBody>
                    <a:bodyPr/>
                    <a:lstStyle/>
                    <a:p>
                      <a:pPr algn="r"/>
                      <a:endParaRPr lang="en-US" sz="1400" b="1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rgbClr val="8C70C9"/>
                        </a:solidFill>
                      </a:endParaRPr>
                    </a:p>
                    <a:p>
                      <a:pPr algn="ctr"/>
                      <a:endParaRPr lang="en-US" sz="1400" dirty="0" smtClean="0">
                        <a:solidFill>
                          <a:srgbClr val="8C70C9"/>
                        </a:solidFill>
                      </a:endParaRPr>
                    </a:p>
                    <a:p>
                      <a:pPr algn="ctr"/>
                      <a:endParaRPr lang="en-US" sz="1400" dirty="0" smtClean="0">
                        <a:solidFill>
                          <a:srgbClr val="8C70C9"/>
                        </a:solidFill>
                      </a:endParaRPr>
                    </a:p>
                    <a:p>
                      <a:pPr algn="ctr"/>
                      <a:endParaRPr lang="en-US" sz="1400" dirty="0" smtClean="0">
                        <a:solidFill>
                          <a:srgbClr val="8C70C9"/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 anchor="ctr"/>
                </a:tc>
              </a:tr>
            </a:tbl>
          </a:graphicData>
        </a:graphic>
      </p:graphicFrame>
      <p:sp>
        <p:nvSpPr>
          <p:cNvPr id="113" name="Title 1"/>
          <p:cNvSpPr txBox="1">
            <a:spLocks/>
          </p:cNvSpPr>
          <p:nvPr/>
        </p:nvSpPr>
        <p:spPr bwMode="auto">
          <a:xfrm>
            <a:off x="218879" y="148448"/>
            <a:ext cx="8693761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b="1" kern="0" dirty="0" smtClean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High-Level </a:t>
            </a:r>
            <a:r>
              <a:rPr lang="en-US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Program Planning Template</a:t>
            </a:r>
          </a:p>
        </p:txBody>
      </p:sp>
      <p:sp>
        <p:nvSpPr>
          <p:cNvPr id="16" name="Pentagon 15"/>
          <p:cNvSpPr/>
          <p:nvPr/>
        </p:nvSpPr>
        <p:spPr bwMode="auto">
          <a:xfrm>
            <a:off x="2313749" y="3864810"/>
            <a:ext cx="6741164" cy="193528"/>
          </a:xfrm>
          <a:prstGeom prst="homePlate">
            <a:avLst>
              <a:gd name="adj" fmla="val 29032"/>
            </a:avLst>
          </a:prstGeom>
          <a:solidFill>
            <a:srgbClr val="1E6F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Emails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17" name="Pentagon 16"/>
          <p:cNvSpPr/>
          <p:nvPr/>
        </p:nvSpPr>
        <p:spPr bwMode="auto">
          <a:xfrm>
            <a:off x="2313749" y="4090923"/>
            <a:ext cx="6741164" cy="193528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Display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18" name="Pentagon 17"/>
          <p:cNvSpPr/>
          <p:nvPr/>
        </p:nvSpPr>
        <p:spPr bwMode="auto">
          <a:xfrm>
            <a:off x="2313749" y="4317036"/>
            <a:ext cx="6741164" cy="193528"/>
          </a:xfrm>
          <a:prstGeom prst="homePlate">
            <a:avLst>
              <a:gd name="adj" fmla="val 29032"/>
            </a:avLst>
          </a:prstGeom>
          <a:solidFill>
            <a:srgbClr val="1E6F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PPC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19" name="Pentagon 18"/>
          <p:cNvSpPr/>
          <p:nvPr/>
        </p:nvSpPr>
        <p:spPr bwMode="auto">
          <a:xfrm>
            <a:off x="2313749" y="4769262"/>
            <a:ext cx="6741164" cy="193528"/>
          </a:xfrm>
          <a:prstGeom prst="homePlate">
            <a:avLst>
              <a:gd name="adj" fmla="val 29032"/>
            </a:avLst>
          </a:prstGeom>
          <a:solidFill>
            <a:srgbClr val="1E6F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Social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20" name="Pentagon 19"/>
          <p:cNvSpPr/>
          <p:nvPr/>
        </p:nvSpPr>
        <p:spPr bwMode="auto">
          <a:xfrm>
            <a:off x="2313749" y="4543149"/>
            <a:ext cx="6741164" cy="193528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SEO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26" name="Pentagon 25"/>
          <p:cNvSpPr/>
          <p:nvPr/>
        </p:nvSpPr>
        <p:spPr bwMode="auto">
          <a:xfrm flipH="1">
            <a:off x="2487358" y="3170483"/>
            <a:ext cx="6500155" cy="193528"/>
          </a:xfrm>
          <a:prstGeom prst="homePlate">
            <a:avLst>
              <a:gd name="adj" fmla="val 0"/>
            </a:avLst>
          </a:prstGeom>
          <a:solidFill>
            <a:srgbClr val="D475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Add Audience or Persona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27" name="Pentagon 26"/>
          <p:cNvSpPr/>
          <p:nvPr/>
        </p:nvSpPr>
        <p:spPr bwMode="auto">
          <a:xfrm flipH="1">
            <a:off x="2494594" y="3396596"/>
            <a:ext cx="6492919" cy="193528"/>
          </a:xfrm>
          <a:prstGeom prst="homePlate">
            <a:avLst>
              <a:gd name="adj" fmla="val 0"/>
            </a:avLst>
          </a:prstGeom>
          <a:solidFill>
            <a:srgbClr val="F582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9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Add Audience or Persona</a:t>
            </a:r>
          </a:p>
        </p:txBody>
      </p:sp>
      <p:sp>
        <p:nvSpPr>
          <p:cNvPr id="28" name="Pentagon 27"/>
          <p:cNvSpPr/>
          <p:nvPr/>
        </p:nvSpPr>
        <p:spPr bwMode="auto">
          <a:xfrm flipH="1">
            <a:off x="4002223" y="3622709"/>
            <a:ext cx="4985290" cy="193528"/>
          </a:xfrm>
          <a:prstGeom prst="homePlate">
            <a:avLst>
              <a:gd name="adj" fmla="val 0"/>
            </a:avLst>
          </a:prstGeom>
          <a:solidFill>
            <a:srgbClr val="D475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Add Audience or Persona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30" name="Pentagon 29"/>
          <p:cNvSpPr/>
          <p:nvPr/>
        </p:nvSpPr>
        <p:spPr bwMode="auto">
          <a:xfrm flipH="1">
            <a:off x="2479639" y="1851147"/>
            <a:ext cx="6499335" cy="193528"/>
          </a:xfrm>
          <a:prstGeom prst="homePlate">
            <a:avLst>
              <a:gd name="adj" fmla="val 0"/>
            </a:avLst>
          </a:prstGeom>
          <a:solidFill>
            <a:srgbClr val="5A54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High-Level Program Initiative</a:t>
            </a:r>
            <a:endParaRPr lang="en-US" sz="9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31" name="Pentagon 30"/>
          <p:cNvSpPr/>
          <p:nvPr/>
        </p:nvSpPr>
        <p:spPr bwMode="auto">
          <a:xfrm flipH="1">
            <a:off x="3911342" y="2094630"/>
            <a:ext cx="5067632" cy="193528"/>
          </a:xfrm>
          <a:prstGeom prst="homePlate">
            <a:avLst>
              <a:gd name="adj" fmla="val 0"/>
            </a:avLst>
          </a:prstGeom>
          <a:solidFill>
            <a:srgbClr val="8C70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High-Level Program </a:t>
            </a:r>
            <a:r>
              <a:rPr lang="en-US" sz="9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Initiative</a:t>
            </a:r>
          </a:p>
        </p:txBody>
      </p:sp>
      <p:sp>
        <p:nvSpPr>
          <p:cNvPr id="33" name="Pentagon 32"/>
          <p:cNvSpPr/>
          <p:nvPr/>
        </p:nvSpPr>
        <p:spPr bwMode="auto">
          <a:xfrm flipH="1">
            <a:off x="4908701" y="2338113"/>
            <a:ext cx="4074133" cy="193528"/>
          </a:xfrm>
          <a:prstGeom prst="homePlate">
            <a:avLst>
              <a:gd name="adj" fmla="val 0"/>
            </a:avLst>
          </a:prstGeom>
          <a:solidFill>
            <a:srgbClr val="5A54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9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High-Level Program </a:t>
            </a:r>
            <a:r>
              <a:rPr lang="en-US" sz="9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rPr>
              <a:t>Initiative</a:t>
            </a:r>
          </a:p>
        </p:txBody>
      </p:sp>
      <p:sp>
        <p:nvSpPr>
          <p:cNvPr id="34" name="Pentagon 33"/>
          <p:cNvSpPr/>
          <p:nvPr/>
        </p:nvSpPr>
        <p:spPr bwMode="auto">
          <a:xfrm>
            <a:off x="1020521" y="1892869"/>
            <a:ext cx="1299133" cy="630425"/>
          </a:xfrm>
          <a:prstGeom prst="homePlate">
            <a:avLst>
              <a:gd name="adj" fmla="val 29032"/>
            </a:avLst>
          </a:prstGeom>
          <a:solidFill>
            <a:srgbClr val="8C70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Product Launches</a:t>
            </a:r>
          </a:p>
        </p:txBody>
      </p:sp>
      <p:sp>
        <p:nvSpPr>
          <p:cNvPr id="36" name="Pentagon 35"/>
          <p:cNvSpPr/>
          <p:nvPr/>
        </p:nvSpPr>
        <p:spPr bwMode="auto">
          <a:xfrm>
            <a:off x="1020521" y="3880681"/>
            <a:ext cx="1299133" cy="630425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Ongoing</a:t>
            </a:r>
          </a:p>
        </p:txBody>
      </p:sp>
      <p:sp>
        <p:nvSpPr>
          <p:cNvPr id="37" name="Pentagon 36"/>
          <p:cNvSpPr/>
          <p:nvPr/>
        </p:nvSpPr>
        <p:spPr bwMode="auto">
          <a:xfrm>
            <a:off x="1020521" y="3214121"/>
            <a:ext cx="1299133" cy="630425"/>
          </a:xfrm>
          <a:prstGeom prst="homePlate">
            <a:avLst>
              <a:gd name="adj" fmla="val 29032"/>
            </a:avLst>
          </a:prstGeom>
          <a:solidFill>
            <a:srgbClr val="F582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Buyer Segments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7" name="Pentagon 96"/>
          <p:cNvSpPr/>
          <p:nvPr/>
        </p:nvSpPr>
        <p:spPr bwMode="auto">
          <a:xfrm rot="414377">
            <a:off x="989944" y="1398628"/>
            <a:ext cx="661003" cy="488081"/>
          </a:xfrm>
          <a:prstGeom prst="homePlate">
            <a:avLst>
              <a:gd name="adj" fmla="val 29032"/>
            </a:avLst>
          </a:prstGeom>
          <a:solidFill>
            <a:srgbClr val="323E48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65100">
              <a:srgbClr val="323E48">
                <a:alpha val="26000"/>
              </a:srgbClr>
            </a:glow>
            <a:softEdge rad="1016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3" name="Pentagon 22"/>
          <p:cNvSpPr/>
          <p:nvPr/>
        </p:nvSpPr>
        <p:spPr bwMode="auto">
          <a:xfrm>
            <a:off x="1014018" y="2553495"/>
            <a:ext cx="1299133" cy="630425"/>
          </a:xfrm>
          <a:prstGeom prst="homePlate">
            <a:avLst>
              <a:gd name="adj" fmla="val 29032"/>
            </a:avLst>
          </a:prstGeom>
          <a:solidFill>
            <a:srgbClr val="323E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Events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</a:rPr>
              <a:t>(if </a:t>
            </a:r>
            <a:r>
              <a:rPr lang="en-US" sz="1000" b="1" dirty="0">
                <a:solidFill>
                  <a:schemeClr val="bg1"/>
                </a:solidFill>
              </a:rPr>
              <a:t>a</a:t>
            </a:r>
            <a:r>
              <a:rPr lang="en-US" sz="1000" b="1" dirty="0" smtClean="0">
                <a:solidFill>
                  <a:schemeClr val="bg1"/>
                </a:solidFill>
              </a:rPr>
              <a:t>pplicable)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5" name="Pentagon 24"/>
          <p:cNvSpPr/>
          <p:nvPr/>
        </p:nvSpPr>
        <p:spPr bwMode="auto">
          <a:xfrm rot="19236475">
            <a:off x="668619" y="854421"/>
            <a:ext cx="1283568" cy="630425"/>
          </a:xfrm>
          <a:prstGeom prst="homePlate">
            <a:avLst>
              <a:gd name="adj" fmla="val 29032"/>
            </a:avLst>
          </a:prstGeom>
          <a:solidFill>
            <a:srgbClr val="323E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900" b="1" dirty="0" smtClean="0">
                <a:solidFill>
                  <a:schemeClr val="bg1"/>
                </a:solidFill>
                <a:latin typeface="+mn-lt"/>
              </a:rPr>
              <a:t>Average # </a:t>
            </a:r>
            <a:br>
              <a:rPr lang="en-US" sz="900" b="1" dirty="0" smtClean="0">
                <a:solidFill>
                  <a:schemeClr val="bg1"/>
                </a:solidFill>
                <a:latin typeface="+mn-lt"/>
              </a:rPr>
            </a:br>
            <a:r>
              <a:rPr lang="en-US" sz="900" b="1" dirty="0" smtClean="0">
                <a:solidFill>
                  <a:schemeClr val="bg1"/>
                </a:solidFill>
                <a:latin typeface="+mn-lt"/>
              </a:rPr>
              <a:t>of Programs/Month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24532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79" y="148448"/>
            <a:ext cx="8437487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Yearly Program View by Quarter</a:t>
            </a:r>
          </a:p>
        </p:txBody>
      </p:sp>
      <p:sp>
        <p:nvSpPr>
          <p:cNvPr id="67" name="Pentagon 66"/>
          <p:cNvSpPr/>
          <p:nvPr/>
        </p:nvSpPr>
        <p:spPr bwMode="auto">
          <a:xfrm rot="18092505">
            <a:off x="1936154" y="972521"/>
            <a:ext cx="636359" cy="332077"/>
          </a:xfrm>
          <a:prstGeom prst="homePlate">
            <a:avLst>
              <a:gd name="adj" fmla="val 0"/>
            </a:avLst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68" name="Pentagon 67"/>
          <p:cNvSpPr/>
          <p:nvPr/>
        </p:nvSpPr>
        <p:spPr bwMode="auto">
          <a:xfrm>
            <a:off x="946727" y="1095321"/>
            <a:ext cx="1340584" cy="630427"/>
          </a:xfrm>
          <a:prstGeom prst="homePlate">
            <a:avLst>
              <a:gd name="adj" fmla="val 29032"/>
            </a:avLst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r"/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97" name="Pentagon 96"/>
          <p:cNvSpPr/>
          <p:nvPr/>
        </p:nvSpPr>
        <p:spPr bwMode="auto">
          <a:xfrm rot="414377">
            <a:off x="989944" y="1280789"/>
            <a:ext cx="661003" cy="488081"/>
          </a:xfrm>
          <a:prstGeom prst="homePlate">
            <a:avLst>
              <a:gd name="adj" fmla="val 29032"/>
            </a:avLst>
          </a:prstGeom>
          <a:solidFill>
            <a:srgbClr val="323E48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65100">
              <a:srgbClr val="323E48">
                <a:alpha val="26000"/>
              </a:srgbClr>
            </a:glow>
            <a:softEdge rad="1016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graphicFrame>
        <p:nvGraphicFramePr>
          <p:cNvPr id="59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407745"/>
              </p:ext>
            </p:extLst>
          </p:nvPr>
        </p:nvGraphicFramePr>
        <p:xfrm>
          <a:off x="952499" y="783868"/>
          <a:ext cx="7726649" cy="2991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272"/>
                <a:gridCol w="1617374"/>
                <a:gridCol w="1623069"/>
                <a:gridCol w="1543339"/>
                <a:gridCol w="1594595"/>
              </a:tblGrid>
              <a:tr h="652318">
                <a:tc rowSpan="2"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/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Quarter</a:t>
                      </a:r>
                      <a:endParaRPr lang="en-US" sz="1400" dirty="0"/>
                    </a:p>
                  </a:txBody>
                  <a:tcPr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Q1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Q2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Q3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Q4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323E48"/>
                    </a:solidFill>
                  </a:tcPr>
                </a:tc>
              </a:tr>
              <a:tr h="280217">
                <a:tc vMerge="1"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</a:tr>
              <a:tr h="2825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1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1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1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1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</a:tr>
              <a:tr h="2825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2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D5D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2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D5D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2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D5D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C70C9"/>
                          </a:solidFill>
                        </a:rPr>
                        <a:t>Program 2</a:t>
                      </a:r>
                      <a:endParaRPr lang="en-US" sz="1400" dirty="0">
                        <a:solidFill>
                          <a:srgbClr val="8C70C9"/>
                        </a:solidFill>
                      </a:endParaRPr>
                    </a:p>
                  </a:txBody>
                  <a:tcPr marT="34290" marB="34290">
                    <a:solidFill>
                      <a:srgbClr val="D5D5E5"/>
                    </a:solidFill>
                  </a:tcPr>
                </a:tc>
              </a:tr>
              <a:tr h="2825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3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3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3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3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</a:tr>
              <a:tr h="2825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4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4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D5D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4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D5D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1BA3DD"/>
                          </a:solidFill>
                        </a:rPr>
                        <a:t>Program 4</a:t>
                      </a:r>
                      <a:endParaRPr lang="en-US" sz="14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D5D5E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5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5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5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5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>
                    <a:solidFill>
                      <a:srgbClr val="EBEB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6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6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6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58220"/>
                          </a:solidFill>
                        </a:rPr>
                        <a:t>Program 6</a:t>
                      </a:r>
                      <a:endParaRPr lang="en-US" sz="1400" dirty="0">
                        <a:solidFill>
                          <a:srgbClr val="F58220"/>
                        </a:solidFill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30" name="Pentagon 29"/>
          <p:cNvSpPr/>
          <p:nvPr/>
        </p:nvSpPr>
        <p:spPr bwMode="auto">
          <a:xfrm>
            <a:off x="1014224" y="1763162"/>
            <a:ext cx="1299133" cy="630425"/>
          </a:xfrm>
          <a:prstGeom prst="homePlate">
            <a:avLst>
              <a:gd name="adj" fmla="val 29032"/>
            </a:avLst>
          </a:prstGeom>
          <a:solidFill>
            <a:srgbClr val="8C70C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Acquire</a:t>
            </a:r>
          </a:p>
        </p:txBody>
      </p:sp>
      <p:sp>
        <p:nvSpPr>
          <p:cNvPr id="57" name="Pentagon 56"/>
          <p:cNvSpPr/>
          <p:nvPr/>
        </p:nvSpPr>
        <p:spPr bwMode="auto">
          <a:xfrm>
            <a:off x="1014224" y="2457489"/>
            <a:ext cx="1299133" cy="630425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Engage</a:t>
            </a:r>
          </a:p>
        </p:txBody>
      </p:sp>
      <p:sp>
        <p:nvSpPr>
          <p:cNvPr id="58" name="Pentagon 57"/>
          <p:cNvSpPr/>
          <p:nvPr/>
        </p:nvSpPr>
        <p:spPr bwMode="auto">
          <a:xfrm>
            <a:off x="1014224" y="3133544"/>
            <a:ext cx="1299133" cy="630425"/>
          </a:xfrm>
          <a:prstGeom prst="homePlate">
            <a:avLst>
              <a:gd name="adj" fmla="val 29032"/>
            </a:avLst>
          </a:prstGeom>
          <a:solidFill>
            <a:srgbClr val="F582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MS PGothic" pitchFamily="34" charset="-128"/>
              </a:rPr>
              <a:t>Retain</a:t>
            </a:r>
          </a:p>
        </p:txBody>
      </p:sp>
      <p:sp>
        <p:nvSpPr>
          <p:cNvPr id="98" name="Pentagon 97"/>
          <p:cNvSpPr/>
          <p:nvPr/>
        </p:nvSpPr>
        <p:spPr bwMode="auto">
          <a:xfrm rot="19236475">
            <a:off x="669667" y="878646"/>
            <a:ext cx="835858" cy="630425"/>
          </a:xfrm>
          <a:prstGeom prst="homePlate">
            <a:avLst>
              <a:gd name="adj" fmla="val 29032"/>
            </a:avLst>
          </a:prstGeom>
          <a:solidFill>
            <a:srgbClr val="323E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alphaModFix/>
            <a:grayscl/>
          </a:blip>
          <a:stretch>
            <a:fillRect/>
          </a:stretch>
        </p:blipFill>
        <p:spPr>
          <a:xfrm>
            <a:off x="1001986" y="1013749"/>
            <a:ext cx="274018" cy="274018"/>
          </a:xfrm>
          <a:prstGeom prst="ellipse">
            <a:avLst/>
          </a:prstGeom>
          <a:solidFill>
            <a:schemeClr val="tx1">
              <a:alpha val="48000"/>
            </a:schemeClr>
          </a:solidFill>
          <a:ln w="63500" cmpd="sng">
            <a:solidFill>
              <a:schemeClr val="bg1"/>
            </a:solidFill>
          </a:ln>
          <a:effectLst>
            <a:glow rad="101600">
              <a:srgbClr val="8C70C9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3471828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5928706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Program Roadmap </a:t>
            </a:r>
            <a:endParaRPr lang="en-US" sz="3200" b="1" kern="0" dirty="0">
              <a:solidFill>
                <a:srgbClr val="8C70C9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79876" y="187308"/>
            <a:ext cx="5784248" cy="5008868"/>
            <a:chOff x="3359752" y="16458"/>
            <a:chExt cx="5784248" cy="5008868"/>
          </a:xfrm>
        </p:grpSpPr>
        <p:grpSp>
          <p:nvGrpSpPr>
            <p:cNvPr id="19" name="Group 18"/>
            <p:cNvGrpSpPr/>
            <p:nvPr/>
          </p:nvGrpSpPr>
          <p:grpSpPr>
            <a:xfrm>
              <a:off x="3359752" y="16458"/>
              <a:ext cx="5784248" cy="1928957"/>
              <a:chOff x="525342" y="-227221"/>
              <a:chExt cx="6921145" cy="2308095"/>
            </a:xfrm>
          </p:grpSpPr>
          <p:sp>
            <p:nvSpPr>
              <p:cNvPr id="20" name="Pentagon 19"/>
              <p:cNvSpPr/>
              <p:nvPr/>
            </p:nvSpPr>
            <p:spPr bwMode="auto">
              <a:xfrm rot="18092505">
                <a:off x="5753548" y="142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21" name="Pentagon 20"/>
              <p:cNvSpPr/>
              <p:nvPr/>
            </p:nvSpPr>
            <p:spPr bwMode="auto">
              <a:xfrm>
                <a:off x="6403623" y="-227221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22" name="Pentagon 21"/>
              <p:cNvSpPr/>
              <p:nvPr/>
            </p:nvSpPr>
            <p:spPr bwMode="auto">
              <a:xfrm rot="18092505">
                <a:off x="4489319" y="517240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23" name="Pentagon 22"/>
              <p:cNvSpPr/>
              <p:nvPr/>
            </p:nvSpPr>
            <p:spPr bwMode="auto">
              <a:xfrm>
                <a:off x="5139394" y="148007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24" name="Pentagon 23"/>
              <p:cNvSpPr/>
              <p:nvPr/>
            </p:nvSpPr>
            <p:spPr bwMode="auto">
              <a:xfrm rot="18092505">
                <a:off x="3223776" y="896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25" name="Pentagon 24"/>
              <p:cNvSpPr/>
              <p:nvPr/>
            </p:nvSpPr>
            <p:spPr bwMode="auto">
              <a:xfrm rot="18092505">
                <a:off x="2192727" y="1128002"/>
                <a:ext cx="76143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26" name="Pentagon 25"/>
              <p:cNvSpPr/>
              <p:nvPr/>
            </p:nvSpPr>
            <p:spPr bwMode="auto">
              <a:xfrm>
                <a:off x="876905" y="1274938"/>
                <a:ext cx="1735998" cy="754338"/>
              </a:xfrm>
              <a:prstGeom prst="homePlate">
                <a:avLst>
                  <a:gd name="adj" fmla="val 29032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27" name="Pentagon 26"/>
              <p:cNvSpPr/>
              <p:nvPr/>
            </p:nvSpPr>
            <p:spPr bwMode="auto">
              <a:xfrm rot="414377">
                <a:off x="908570" y="1496860"/>
                <a:ext cx="790924" cy="584014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28" name="Pentagon 27"/>
              <p:cNvSpPr/>
              <p:nvPr/>
            </p:nvSpPr>
            <p:spPr bwMode="auto">
              <a:xfrm rot="19236475">
                <a:off x="525342" y="1042933"/>
                <a:ext cx="1000146" cy="754336"/>
              </a:xfrm>
              <a:prstGeom prst="homePlate">
                <a:avLst>
                  <a:gd name="adj" fmla="val 29032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Acquire</a:t>
                </a:r>
              </a:p>
            </p:txBody>
          </p:sp>
          <p:sp>
            <p:nvSpPr>
              <p:cNvPr id="29" name="Pentagon 28"/>
              <p:cNvSpPr/>
              <p:nvPr/>
            </p:nvSpPr>
            <p:spPr bwMode="auto">
              <a:xfrm>
                <a:off x="2603851" y="901095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30" name="Pentagon 29"/>
              <p:cNvSpPr/>
              <p:nvPr/>
            </p:nvSpPr>
            <p:spPr bwMode="auto">
              <a:xfrm>
                <a:off x="3873851" y="526779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3359752" y="749586"/>
              <a:ext cx="5784248" cy="1928957"/>
              <a:chOff x="525342" y="-227221"/>
              <a:chExt cx="6921145" cy="2308095"/>
            </a:xfrm>
          </p:grpSpPr>
          <p:sp>
            <p:nvSpPr>
              <p:cNvPr id="32" name="Pentagon 31"/>
              <p:cNvSpPr/>
              <p:nvPr/>
            </p:nvSpPr>
            <p:spPr bwMode="auto">
              <a:xfrm rot="18092505">
                <a:off x="5753548" y="142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1E6FB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33" name="Pentagon 32"/>
              <p:cNvSpPr/>
              <p:nvPr/>
            </p:nvSpPr>
            <p:spPr bwMode="auto">
              <a:xfrm>
                <a:off x="6403623" y="-227221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1BA3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34" name="Pentagon 33"/>
              <p:cNvSpPr/>
              <p:nvPr/>
            </p:nvSpPr>
            <p:spPr bwMode="auto">
              <a:xfrm rot="18092505">
                <a:off x="4489319" y="517240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1E6FB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35" name="Pentagon 34"/>
              <p:cNvSpPr/>
              <p:nvPr/>
            </p:nvSpPr>
            <p:spPr bwMode="auto">
              <a:xfrm>
                <a:off x="5139394" y="148007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1BA3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36" name="Pentagon 35"/>
              <p:cNvSpPr/>
              <p:nvPr/>
            </p:nvSpPr>
            <p:spPr bwMode="auto">
              <a:xfrm rot="18092505">
                <a:off x="3223776" y="896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1E6FB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37" name="Pentagon 36"/>
              <p:cNvSpPr/>
              <p:nvPr/>
            </p:nvSpPr>
            <p:spPr bwMode="auto">
              <a:xfrm rot="18092505">
                <a:off x="2192727" y="1128002"/>
                <a:ext cx="761436" cy="397347"/>
              </a:xfrm>
              <a:prstGeom prst="homePlate">
                <a:avLst>
                  <a:gd name="adj" fmla="val 0"/>
                </a:avLst>
              </a:prstGeom>
              <a:solidFill>
                <a:srgbClr val="1E6FB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38" name="Pentagon 37"/>
              <p:cNvSpPr/>
              <p:nvPr/>
            </p:nvSpPr>
            <p:spPr bwMode="auto">
              <a:xfrm>
                <a:off x="876905" y="1274938"/>
                <a:ext cx="1735998" cy="754338"/>
              </a:xfrm>
              <a:prstGeom prst="homePlate">
                <a:avLst>
                  <a:gd name="adj" fmla="val 29032"/>
                </a:avLst>
              </a:prstGeom>
              <a:solidFill>
                <a:srgbClr val="1E6FB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39" name="Pentagon 38"/>
              <p:cNvSpPr/>
              <p:nvPr/>
            </p:nvSpPr>
            <p:spPr bwMode="auto">
              <a:xfrm rot="414377">
                <a:off x="908570" y="1496860"/>
                <a:ext cx="790924" cy="584014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40" name="Pentagon 39"/>
              <p:cNvSpPr/>
              <p:nvPr/>
            </p:nvSpPr>
            <p:spPr bwMode="auto">
              <a:xfrm rot="19236475">
                <a:off x="525342" y="1042933"/>
                <a:ext cx="1000146" cy="754336"/>
              </a:xfrm>
              <a:prstGeom prst="homePlate">
                <a:avLst>
                  <a:gd name="adj" fmla="val 29032"/>
                </a:avLst>
              </a:prstGeom>
              <a:solidFill>
                <a:srgbClr val="1BA3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Engage</a:t>
                </a:r>
              </a:p>
            </p:txBody>
          </p:sp>
          <p:sp>
            <p:nvSpPr>
              <p:cNvPr id="41" name="Pentagon 40"/>
              <p:cNvSpPr/>
              <p:nvPr/>
            </p:nvSpPr>
            <p:spPr bwMode="auto">
              <a:xfrm>
                <a:off x="2603851" y="901095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1BA3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42" name="Pentagon 41"/>
              <p:cNvSpPr/>
              <p:nvPr/>
            </p:nvSpPr>
            <p:spPr bwMode="auto">
              <a:xfrm>
                <a:off x="3873851" y="526779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1BA3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3359752" y="1476946"/>
              <a:ext cx="5784248" cy="1928957"/>
              <a:chOff x="525342" y="-227221"/>
              <a:chExt cx="6921145" cy="2308095"/>
            </a:xfrm>
          </p:grpSpPr>
          <p:sp>
            <p:nvSpPr>
              <p:cNvPr id="44" name="Pentagon 43"/>
              <p:cNvSpPr/>
              <p:nvPr/>
            </p:nvSpPr>
            <p:spPr bwMode="auto">
              <a:xfrm rot="18092505">
                <a:off x="5753548" y="142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D4752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45" name="Pentagon 44"/>
              <p:cNvSpPr/>
              <p:nvPr/>
            </p:nvSpPr>
            <p:spPr bwMode="auto">
              <a:xfrm>
                <a:off x="6403623" y="-227221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F5822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46" name="Pentagon 45"/>
              <p:cNvSpPr/>
              <p:nvPr/>
            </p:nvSpPr>
            <p:spPr bwMode="auto">
              <a:xfrm rot="18092505">
                <a:off x="4489319" y="517240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D4752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47" name="Pentagon 46"/>
              <p:cNvSpPr/>
              <p:nvPr/>
            </p:nvSpPr>
            <p:spPr bwMode="auto">
              <a:xfrm>
                <a:off x="5139394" y="148007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F5822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48" name="Pentagon 47"/>
              <p:cNvSpPr/>
              <p:nvPr/>
            </p:nvSpPr>
            <p:spPr bwMode="auto">
              <a:xfrm rot="18092505">
                <a:off x="3223776" y="896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D4752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49" name="Pentagon 48"/>
              <p:cNvSpPr/>
              <p:nvPr/>
            </p:nvSpPr>
            <p:spPr bwMode="auto">
              <a:xfrm rot="18092505">
                <a:off x="2192727" y="1128002"/>
                <a:ext cx="761436" cy="397347"/>
              </a:xfrm>
              <a:prstGeom prst="homePlate">
                <a:avLst>
                  <a:gd name="adj" fmla="val 0"/>
                </a:avLst>
              </a:prstGeom>
              <a:solidFill>
                <a:srgbClr val="D4752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50" name="Pentagon 49"/>
              <p:cNvSpPr/>
              <p:nvPr/>
            </p:nvSpPr>
            <p:spPr bwMode="auto">
              <a:xfrm>
                <a:off x="876905" y="1274938"/>
                <a:ext cx="1735998" cy="754338"/>
              </a:xfrm>
              <a:prstGeom prst="homePlate">
                <a:avLst>
                  <a:gd name="adj" fmla="val 29032"/>
                </a:avLst>
              </a:prstGeom>
              <a:solidFill>
                <a:srgbClr val="D4752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51" name="Pentagon 50"/>
              <p:cNvSpPr/>
              <p:nvPr/>
            </p:nvSpPr>
            <p:spPr bwMode="auto">
              <a:xfrm rot="414377">
                <a:off x="908570" y="1496860"/>
                <a:ext cx="790924" cy="584014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52" name="Pentagon 51"/>
              <p:cNvSpPr/>
              <p:nvPr/>
            </p:nvSpPr>
            <p:spPr bwMode="auto">
              <a:xfrm rot="19236475">
                <a:off x="525342" y="1042933"/>
                <a:ext cx="1000146" cy="754336"/>
              </a:xfrm>
              <a:prstGeom prst="homePlate">
                <a:avLst>
                  <a:gd name="adj" fmla="val 29032"/>
                </a:avLst>
              </a:prstGeom>
              <a:solidFill>
                <a:srgbClr val="F5822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Retain</a:t>
                </a:r>
              </a:p>
            </p:txBody>
          </p:sp>
          <p:sp>
            <p:nvSpPr>
              <p:cNvPr id="53" name="Pentagon 52"/>
              <p:cNvSpPr/>
              <p:nvPr/>
            </p:nvSpPr>
            <p:spPr bwMode="auto">
              <a:xfrm>
                <a:off x="2603851" y="901095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F5822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54" name="Pentagon 53"/>
              <p:cNvSpPr/>
              <p:nvPr/>
            </p:nvSpPr>
            <p:spPr bwMode="auto">
              <a:xfrm>
                <a:off x="3873851" y="526779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F5822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3359752" y="2210079"/>
              <a:ext cx="5784248" cy="1928957"/>
              <a:chOff x="525342" y="-227221"/>
              <a:chExt cx="6921145" cy="2308095"/>
            </a:xfrm>
          </p:grpSpPr>
          <p:sp>
            <p:nvSpPr>
              <p:cNvPr id="69" name="Pentagon 68"/>
              <p:cNvSpPr/>
              <p:nvPr/>
            </p:nvSpPr>
            <p:spPr bwMode="auto">
              <a:xfrm rot="18092505">
                <a:off x="5753548" y="142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70" name="Pentagon 69"/>
              <p:cNvSpPr/>
              <p:nvPr/>
            </p:nvSpPr>
            <p:spPr bwMode="auto">
              <a:xfrm>
                <a:off x="6403623" y="-227221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323E48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71" name="Pentagon 70"/>
              <p:cNvSpPr/>
              <p:nvPr/>
            </p:nvSpPr>
            <p:spPr bwMode="auto">
              <a:xfrm rot="18092505">
                <a:off x="4489319" y="517240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72" name="Pentagon 71"/>
              <p:cNvSpPr/>
              <p:nvPr/>
            </p:nvSpPr>
            <p:spPr bwMode="auto">
              <a:xfrm>
                <a:off x="5139394" y="148007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323E48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73" name="Pentagon 72"/>
              <p:cNvSpPr/>
              <p:nvPr/>
            </p:nvSpPr>
            <p:spPr bwMode="auto">
              <a:xfrm rot="18092505">
                <a:off x="3223776" y="896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74" name="Pentagon 73"/>
              <p:cNvSpPr/>
              <p:nvPr/>
            </p:nvSpPr>
            <p:spPr bwMode="auto">
              <a:xfrm rot="18092505">
                <a:off x="2192727" y="1128002"/>
                <a:ext cx="761436" cy="397347"/>
              </a:xfrm>
              <a:prstGeom prst="homePlate">
                <a:avLst>
                  <a:gd name="adj" fmla="val 0"/>
                </a:avLst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75" name="Pentagon 74"/>
              <p:cNvSpPr/>
              <p:nvPr/>
            </p:nvSpPr>
            <p:spPr bwMode="auto">
              <a:xfrm>
                <a:off x="876905" y="1274938"/>
                <a:ext cx="1735998" cy="754338"/>
              </a:xfrm>
              <a:prstGeom prst="homePlate">
                <a:avLst>
                  <a:gd name="adj" fmla="val 29032"/>
                </a:avLst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76" name="Pentagon 75"/>
              <p:cNvSpPr/>
              <p:nvPr/>
            </p:nvSpPr>
            <p:spPr bwMode="auto">
              <a:xfrm rot="414377">
                <a:off x="908570" y="1496860"/>
                <a:ext cx="790924" cy="584014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77" name="Pentagon 76"/>
              <p:cNvSpPr/>
              <p:nvPr/>
            </p:nvSpPr>
            <p:spPr bwMode="auto">
              <a:xfrm rot="19236475">
                <a:off x="525342" y="1042933"/>
                <a:ext cx="1000146" cy="754336"/>
              </a:xfrm>
              <a:prstGeom prst="homePlate">
                <a:avLst>
                  <a:gd name="adj" fmla="val 29032"/>
                </a:avLst>
              </a:prstGeom>
              <a:solidFill>
                <a:srgbClr val="323E48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spc="-60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Product Releases</a:t>
                </a:r>
              </a:p>
            </p:txBody>
          </p:sp>
          <p:sp>
            <p:nvSpPr>
              <p:cNvPr id="78" name="Pentagon 77"/>
              <p:cNvSpPr/>
              <p:nvPr/>
            </p:nvSpPr>
            <p:spPr bwMode="auto">
              <a:xfrm>
                <a:off x="2603851" y="901095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323E48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79" name="Pentagon 78"/>
              <p:cNvSpPr/>
              <p:nvPr/>
            </p:nvSpPr>
            <p:spPr bwMode="auto">
              <a:xfrm>
                <a:off x="3873851" y="526779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323E48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3359752" y="2937439"/>
              <a:ext cx="5784248" cy="1928957"/>
              <a:chOff x="525342" y="-227221"/>
              <a:chExt cx="6921145" cy="2308095"/>
            </a:xfrm>
          </p:grpSpPr>
          <p:sp>
            <p:nvSpPr>
              <p:cNvPr id="81" name="Pentagon 80"/>
              <p:cNvSpPr/>
              <p:nvPr/>
            </p:nvSpPr>
            <p:spPr bwMode="auto">
              <a:xfrm rot="18092505">
                <a:off x="5753548" y="142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82" name="Pentagon 81"/>
              <p:cNvSpPr/>
              <p:nvPr/>
            </p:nvSpPr>
            <p:spPr bwMode="auto">
              <a:xfrm>
                <a:off x="6403623" y="-227221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83" name="Pentagon 82"/>
              <p:cNvSpPr/>
              <p:nvPr/>
            </p:nvSpPr>
            <p:spPr bwMode="auto">
              <a:xfrm rot="18092505">
                <a:off x="4489319" y="517240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84" name="Pentagon 83"/>
              <p:cNvSpPr/>
              <p:nvPr/>
            </p:nvSpPr>
            <p:spPr bwMode="auto">
              <a:xfrm>
                <a:off x="5139394" y="148007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85" name="Pentagon 84"/>
              <p:cNvSpPr/>
              <p:nvPr/>
            </p:nvSpPr>
            <p:spPr bwMode="auto">
              <a:xfrm rot="18092505">
                <a:off x="3223776" y="896012"/>
                <a:ext cx="107877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86" name="Pentagon 85"/>
              <p:cNvSpPr/>
              <p:nvPr/>
            </p:nvSpPr>
            <p:spPr bwMode="auto">
              <a:xfrm rot="18092505">
                <a:off x="2192727" y="1128002"/>
                <a:ext cx="761436" cy="397347"/>
              </a:xfrm>
              <a:prstGeom prst="homePlate">
                <a:avLst>
                  <a:gd name="adj" fmla="val 0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87" name="Pentagon 86"/>
              <p:cNvSpPr/>
              <p:nvPr/>
            </p:nvSpPr>
            <p:spPr bwMode="auto">
              <a:xfrm>
                <a:off x="876905" y="1274938"/>
                <a:ext cx="1735998" cy="754338"/>
              </a:xfrm>
              <a:prstGeom prst="homePlate">
                <a:avLst>
                  <a:gd name="adj" fmla="val 29032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88" name="Pentagon 87"/>
              <p:cNvSpPr/>
              <p:nvPr/>
            </p:nvSpPr>
            <p:spPr bwMode="auto">
              <a:xfrm rot="414377">
                <a:off x="908570" y="1496860"/>
                <a:ext cx="790924" cy="584014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9" name="Pentagon 88"/>
              <p:cNvSpPr/>
              <p:nvPr/>
            </p:nvSpPr>
            <p:spPr bwMode="auto">
              <a:xfrm rot="19236475">
                <a:off x="525342" y="1042933"/>
                <a:ext cx="1000146" cy="754336"/>
              </a:xfrm>
              <a:prstGeom prst="homePlate">
                <a:avLst>
                  <a:gd name="adj" fmla="val 29032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spc="-60" dirty="0" smtClean="0">
                    <a:solidFill>
                      <a:schemeClr val="bg1"/>
                    </a:solidFill>
                    <a:ea typeface="MS PGothic" pitchFamily="34" charset="-128"/>
                  </a:rPr>
                  <a:t>Loyalty</a:t>
                </a:r>
              </a:p>
              <a:p>
                <a:pPr algn="ctr" eaLnBrk="0" hangingPunct="0"/>
                <a:r>
                  <a:rPr kumimoji="0" lang="en-US" sz="900" b="1" i="0" u="none" strike="noStrike" cap="none" spc="-60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(optional)</a:t>
                </a:r>
                <a:endParaRPr kumimoji="0" lang="en-US" sz="9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  <a:ea typeface="MS PGothic" pitchFamily="34" charset="-128"/>
                </a:endParaRPr>
              </a:p>
            </p:txBody>
          </p:sp>
          <p:sp>
            <p:nvSpPr>
              <p:cNvPr id="90" name="Pentagon 89"/>
              <p:cNvSpPr/>
              <p:nvPr/>
            </p:nvSpPr>
            <p:spPr bwMode="auto">
              <a:xfrm>
                <a:off x="2603851" y="901095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91" name="Pentagon 90"/>
              <p:cNvSpPr/>
              <p:nvPr/>
            </p:nvSpPr>
            <p:spPr bwMode="auto">
              <a:xfrm>
                <a:off x="3873851" y="526779"/>
                <a:ext cx="1042864" cy="754336"/>
              </a:xfrm>
              <a:prstGeom prst="homePlate">
                <a:avLst>
                  <a:gd name="adj" fmla="val 0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r>
                  <a:rPr lang="en-US" sz="1800" b="1" kern="0" dirty="0" smtClean="0">
                    <a:solidFill>
                      <a:srgbClr val="FFFFFF"/>
                    </a:solidFill>
                    <a:latin typeface="Trebuchet MS"/>
                    <a:ea typeface="ＭＳ Ｐゴシック" pitchFamily="-106" charset="-128"/>
                    <a:cs typeface="Trebuchet MS"/>
                  </a:rPr>
                  <a:t>Tactic</a:t>
                </a:r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</p:grpSp>
        <p:sp>
          <p:nvSpPr>
            <p:cNvPr id="92" name="Title 1"/>
            <p:cNvSpPr txBox="1">
              <a:spLocks/>
            </p:cNvSpPr>
            <p:nvPr/>
          </p:nvSpPr>
          <p:spPr bwMode="auto">
            <a:xfrm>
              <a:off x="5262644" y="4569312"/>
              <a:ext cx="527403" cy="456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19" tIns="45710" rIns="91419" bIns="45710" numCol="1" anchor="t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2000" b="1" kern="0" dirty="0" smtClean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Q1</a:t>
              </a:r>
              <a:endParaRPr lang="en-US" sz="2000" b="1" kern="0" dirty="0">
                <a:solidFill>
                  <a:srgbClr val="323E48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93" name="Title 1"/>
            <p:cNvSpPr txBox="1">
              <a:spLocks/>
            </p:cNvSpPr>
            <p:nvPr/>
          </p:nvSpPr>
          <p:spPr bwMode="auto">
            <a:xfrm>
              <a:off x="6330598" y="4280675"/>
              <a:ext cx="527403" cy="456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19" tIns="45710" rIns="91419" bIns="45710" numCol="1" anchor="t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2000" b="1" kern="0" dirty="0" smtClean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Q2</a:t>
              </a:r>
              <a:endParaRPr lang="en-US" sz="2000" b="1" kern="0" dirty="0">
                <a:solidFill>
                  <a:srgbClr val="323E48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94" name="Title 1"/>
            <p:cNvSpPr txBox="1">
              <a:spLocks/>
            </p:cNvSpPr>
            <p:nvPr/>
          </p:nvSpPr>
          <p:spPr bwMode="auto">
            <a:xfrm>
              <a:off x="7387007" y="3957402"/>
              <a:ext cx="527403" cy="456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19" tIns="45710" rIns="91419" bIns="45710" numCol="1" anchor="t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2000" b="1" kern="0" dirty="0" smtClean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Q3</a:t>
              </a:r>
              <a:endParaRPr lang="en-US" sz="2000" b="1" kern="0" dirty="0">
                <a:solidFill>
                  <a:srgbClr val="323E48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95" name="Title 1"/>
            <p:cNvSpPr txBox="1">
              <a:spLocks/>
            </p:cNvSpPr>
            <p:nvPr/>
          </p:nvSpPr>
          <p:spPr bwMode="auto">
            <a:xfrm>
              <a:off x="8443416" y="3639902"/>
              <a:ext cx="527403" cy="456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19" tIns="45710" rIns="91419" bIns="45710" numCol="1" anchor="t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2000" b="1" kern="0" dirty="0" smtClean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Q4</a:t>
              </a:r>
              <a:endParaRPr lang="en-US" sz="2000" b="1" kern="0" dirty="0">
                <a:solidFill>
                  <a:srgbClr val="323E48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95355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5928706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z="3200" b="1" kern="0" dirty="0" smtClean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Product Launch Program Plan </a:t>
            </a:r>
            <a:endParaRPr lang="en-US" sz="3200" b="1" kern="0" dirty="0">
              <a:solidFill>
                <a:srgbClr val="8C70C9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3">
            <a:alphaModFix/>
            <a:grayscl/>
          </a:blip>
          <a:stretch>
            <a:fillRect/>
          </a:stretch>
        </p:blipFill>
        <p:spPr>
          <a:xfrm>
            <a:off x="5498583" y="7207724"/>
            <a:ext cx="495300" cy="495300"/>
          </a:xfrm>
          <a:prstGeom prst="ellipse">
            <a:avLst/>
          </a:prstGeom>
          <a:solidFill>
            <a:schemeClr val="tx1">
              <a:alpha val="48000"/>
            </a:schemeClr>
          </a:solidFill>
          <a:ln w="63500" cmpd="sng">
            <a:solidFill>
              <a:schemeClr val="bg1"/>
            </a:solidFill>
          </a:ln>
          <a:effectLst>
            <a:glow rad="101600">
              <a:srgbClr val="8C70C9">
                <a:alpha val="40000"/>
              </a:srgbClr>
            </a:glow>
          </a:effectLst>
        </p:spPr>
      </p:pic>
      <p:sp>
        <p:nvSpPr>
          <p:cNvPr id="109" name="Shape 3"/>
          <p:cNvSpPr/>
          <p:nvPr/>
        </p:nvSpPr>
        <p:spPr>
          <a:xfrm>
            <a:off x="7673252" y="7206911"/>
            <a:ext cx="496927" cy="496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25252"/>
          </a:solidFill>
          <a:ln w="76200" cap="flat" cmpd="sng">
            <a:solidFill>
              <a:srgbClr val="FFFFFF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defTabSz="825500">
              <a:defRPr sz="6100">
                <a:solidFill>
                  <a:srgbClr val="FFFFFF"/>
                </a:solidFill>
              </a:defRPr>
            </a:pPr>
            <a:endParaRPr kern="1200"/>
          </a:p>
        </p:txBody>
      </p:sp>
      <p:pic>
        <p:nvPicPr>
          <p:cNvPr id="110" name="Picture 109" descr="icons-channels-web.png"/>
          <p:cNvPicPr>
            <a:picLocks noChangeAspect="1"/>
          </p:cNvPicPr>
          <p:nvPr/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82" y="7247551"/>
            <a:ext cx="406399" cy="406399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326117" y="1002447"/>
            <a:ext cx="1805505" cy="3691731"/>
            <a:chOff x="348897" y="907974"/>
            <a:chExt cx="1805505" cy="3691731"/>
          </a:xfrm>
        </p:grpSpPr>
        <p:sp>
          <p:nvSpPr>
            <p:cNvPr id="41" name="Pentagon 40"/>
            <p:cNvSpPr/>
            <p:nvPr/>
          </p:nvSpPr>
          <p:spPr bwMode="auto">
            <a:xfrm rot="5400000">
              <a:off x="-235154" y="2211679"/>
              <a:ext cx="3329357" cy="1446695"/>
            </a:xfrm>
            <a:prstGeom prst="homePlate">
              <a:avLst>
                <a:gd name="adj" fmla="val 29032"/>
              </a:avLst>
            </a:prstGeom>
            <a:solidFill>
              <a:srgbClr val="5A54A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endParaRPr lang="en-US" sz="18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348897" y="907974"/>
              <a:ext cx="1805505" cy="1037441"/>
              <a:chOff x="3298897" y="907974"/>
              <a:chExt cx="1805505" cy="1037441"/>
            </a:xfrm>
          </p:grpSpPr>
          <p:sp>
            <p:nvSpPr>
              <p:cNvPr id="43" name="Pentagon 42"/>
              <p:cNvSpPr/>
              <p:nvPr/>
            </p:nvSpPr>
            <p:spPr bwMode="auto">
              <a:xfrm>
                <a:off x="3653566" y="1271866"/>
                <a:ext cx="1450836" cy="630427"/>
              </a:xfrm>
              <a:prstGeom prst="homePlate">
                <a:avLst>
                  <a:gd name="adj" fmla="val 29032"/>
                </a:avLst>
              </a:prstGeom>
              <a:solidFill>
                <a:srgbClr val="5A54A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44" name="Pentagon 43"/>
              <p:cNvSpPr/>
              <p:nvPr/>
            </p:nvSpPr>
            <p:spPr bwMode="auto">
              <a:xfrm rot="414377">
                <a:off x="3680029" y="1457334"/>
                <a:ext cx="661003" cy="488081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45" name="Pentagon 44"/>
              <p:cNvSpPr/>
              <p:nvPr/>
            </p:nvSpPr>
            <p:spPr bwMode="auto">
              <a:xfrm rot="19236475">
                <a:off x="3298897" y="907974"/>
                <a:ext cx="1371600" cy="630425"/>
              </a:xfrm>
              <a:prstGeom prst="homePlate">
                <a:avLst>
                  <a:gd name="adj" fmla="val 29032"/>
                </a:avLst>
              </a:prstGeom>
              <a:solidFill>
                <a:srgbClr val="8C70C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Email Tactics</a:t>
                </a: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2483126" y="1002447"/>
            <a:ext cx="1815364" cy="3691731"/>
            <a:chOff x="2268106" y="907974"/>
            <a:chExt cx="1815364" cy="3691731"/>
          </a:xfrm>
        </p:grpSpPr>
        <p:sp>
          <p:nvSpPr>
            <p:cNvPr id="47" name="Pentagon 46"/>
            <p:cNvSpPr/>
            <p:nvPr/>
          </p:nvSpPr>
          <p:spPr bwMode="auto">
            <a:xfrm rot="5400000">
              <a:off x="1695444" y="2211679"/>
              <a:ext cx="3329357" cy="1446695"/>
            </a:xfrm>
            <a:prstGeom prst="homePlate">
              <a:avLst>
                <a:gd name="adj" fmla="val 29032"/>
              </a:avLst>
            </a:prstGeom>
            <a:solidFill>
              <a:srgbClr val="1E6FB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endParaRPr lang="en-US" sz="1800" b="1" kern="0" dirty="0">
                <a:solidFill>
                  <a:srgbClr val="1E6FB4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268106" y="907974"/>
              <a:ext cx="1805505" cy="1037441"/>
              <a:chOff x="3298897" y="1641102"/>
              <a:chExt cx="1805505" cy="1037441"/>
            </a:xfrm>
          </p:grpSpPr>
          <p:sp>
            <p:nvSpPr>
              <p:cNvPr id="49" name="Pentagon 48"/>
              <p:cNvSpPr/>
              <p:nvPr/>
            </p:nvSpPr>
            <p:spPr bwMode="auto">
              <a:xfrm>
                <a:off x="3653566" y="2004994"/>
                <a:ext cx="1450836" cy="630427"/>
              </a:xfrm>
              <a:prstGeom prst="homePlate">
                <a:avLst>
                  <a:gd name="adj" fmla="val 29032"/>
                </a:avLst>
              </a:prstGeom>
              <a:solidFill>
                <a:srgbClr val="1E6FB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53" name="Pentagon 52"/>
              <p:cNvSpPr/>
              <p:nvPr/>
            </p:nvSpPr>
            <p:spPr bwMode="auto">
              <a:xfrm rot="414377">
                <a:off x="3680029" y="2190462"/>
                <a:ext cx="661003" cy="488081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54" name="Pentagon 53"/>
              <p:cNvSpPr/>
              <p:nvPr/>
            </p:nvSpPr>
            <p:spPr bwMode="auto">
              <a:xfrm rot="19236475">
                <a:off x="3298897" y="1641102"/>
                <a:ext cx="1371600" cy="630425"/>
              </a:xfrm>
              <a:prstGeom prst="homePlate">
                <a:avLst>
                  <a:gd name="adj" fmla="val 29032"/>
                </a:avLst>
              </a:prstGeom>
              <a:solidFill>
                <a:srgbClr val="1BA3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Content</a:t>
                </a: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4649994" y="1002447"/>
            <a:ext cx="1805505" cy="3691731"/>
            <a:chOff x="4215789" y="907974"/>
            <a:chExt cx="1805505" cy="3691731"/>
          </a:xfrm>
        </p:grpSpPr>
        <p:sp>
          <p:nvSpPr>
            <p:cNvPr id="56" name="Pentagon 55"/>
            <p:cNvSpPr/>
            <p:nvPr/>
          </p:nvSpPr>
          <p:spPr bwMode="auto">
            <a:xfrm rot="5400000">
              <a:off x="3631737" y="2211679"/>
              <a:ext cx="3329357" cy="1446695"/>
            </a:xfrm>
            <a:prstGeom prst="homePlate">
              <a:avLst>
                <a:gd name="adj" fmla="val 29032"/>
              </a:avLst>
            </a:prstGeom>
            <a:solidFill>
              <a:srgbClr val="D475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endParaRPr lang="en-US" sz="1800" b="1" kern="0" dirty="0">
                <a:solidFill>
                  <a:srgbClr val="1E6FB4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215789" y="907974"/>
              <a:ext cx="1805505" cy="1037441"/>
              <a:chOff x="3298897" y="2368462"/>
              <a:chExt cx="1805505" cy="1037441"/>
            </a:xfrm>
          </p:grpSpPr>
          <p:sp>
            <p:nvSpPr>
              <p:cNvPr id="58" name="Pentagon 57"/>
              <p:cNvSpPr/>
              <p:nvPr/>
            </p:nvSpPr>
            <p:spPr bwMode="auto">
              <a:xfrm>
                <a:off x="3653566" y="2732354"/>
                <a:ext cx="1450836" cy="630427"/>
              </a:xfrm>
              <a:prstGeom prst="homePlate">
                <a:avLst>
                  <a:gd name="adj" fmla="val 29032"/>
                </a:avLst>
              </a:prstGeom>
              <a:solidFill>
                <a:srgbClr val="D4752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59" name="Pentagon 58"/>
              <p:cNvSpPr/>
              <p:nvPr/>
            </p:nvSpPr>
            <p:spPr bwMode="auto">
              <a:xfrm rot="414377">
                <a:off x="3680029" y="2917822"/>
                <a:ext cx="661003" cy="488081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60" name="Pentagon 59"/>
              <p:cNvSpPr/>
              <p:nvPr/>
            </p:nvSpPr>
            <p:spPr bwMode="auto">
              <a:xfrm rot="19236475">
                <a:off x="3298897" y="2368462"/>
                <a:ext cx="1371600" cy="630425"/>
              </a:xfrm>
              <a:prstGeom prst="homePlate">
                <a:avLst>
                  <a:gd name="adj" fmla="val 29032"/>
                </a:avLst>
              </a:prstGeom>
              <a:solidFill>
                <a:srgbClr val="F5822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j-lt"/>
                    <a:ea typeface="MS PGothic" pitchFamily="34" charset="-128"/>
                  </a:rPr>
                  <a:t>Events</a:t>
                </a: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6807004" y="1002447"/>
            <a:ext cx="1805505" cy="3691731"/>
            <a:chOff x="6163471" y="907974"/>
            <a:chExt cx="1805505" cy="3691731"/>
          </a:xfrm>
        </p:grpSpPr>
        <p:sp>
          <p:nvSpPr>
            <p:cNvPr id="62" name="Pentagon 61"/>
            <p:cNvSpPr/>
            <p:nvPr/>
          </p:nvSpPr>
          <p:spPr bwMode="auto">
            <a:xfrm rot="5400000">
              <a:off x="5579419" y="2211679"/>
              <a:ext cx="3329357" cy="1446695"/>
            </a:xfrm>
            <a:prstGeom prst="homePlate">
              <a:avLst>
                <a:gd name="adj" fmla="val 29032"/>
              </a:avLst>
            </a:pr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endParaRPr lang="en-US" sz="1800" b="1" kern="0" dirty="0">
                <a:solidFill>
                  <a:srgbClr val="1E6FB4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6163471" y="907974"/>
              <a:ext cx="1805505" cy="1037441"/>
              <a:chOff x="3298897" y="3101595"/>
              <a:chExt cx="1805505" cy="1037441"/>
            </a:xfrm>
          </p:grpSpPr>
          <p:sp>
            <p:nvSpPr>
              <p:cNvPr id="64" name="Pentagon 63"/>
              <p:cNvSpPr/>
              <p:nvPr/>
            </p:nvSpPr>
            <p:spPr bwMode="auto">
              <a:xfrm>
                <a:off x="3653566" y="3465487"/>
                <a:ext cx="1450836" cy="630427"/>
              </a:xfrm>
              <a:prstGeom prst="homePlate">
                <a:avLst>
                  <a:gd name="adj" fmla="val 29032"/>
                </a:avLst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lvl="0" algn="r"/>
                <a:endParaRPr lang="en-US" sz="18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endParaRPr>
              </a:p>
            </p:txBody>
          </p:sp>
          <p:sp>
            <p:nvSpPr>
              <p:cNvPr id="65" name="Pentagon 64"/>
              <p:cNvSpPr/>
              <p:nvPr/>
            </p:nvSpPr>
            <p:spPr bwMode="auto">
              <a:xfrm rot="414377">
                <a:off x="3680029" y="3650955"/>
                <a:ext cx="661003" cy="488081"/>
              </a:xfrm>
              <a:prstGeom prst="homePlate">
                <a:avLst>
                  <a:gd name="adj" fmla="val 29032"/>
                </a:avLst>
              </a:prstGeom>
              <a:solidFill>
                <a:srgbClr val="323E48">
                  <a:alpha val="11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165100">
                  <a:srgbClr val="323E48">
                    <a:alpha val="26000"/>
                  </a:srgbClr>
                </a:glow>
                <a:softEdge rad="1016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66" name="Pentagon 65"/>
              <p:cNvSpPr/>
              <p:nvPr/>
            </p:nvSpPr>
            <p:spPr bwMode="auto">
              <a:xfrm rot="19236475">
                <a:off x="3298897" y="3101595"/>
                <a:ext cx="1371600" cy="630425"/>
              </a:xfrm>
              <a:prstGeom prst="homePlate">
                <a:avLst>
                  <a:gd name="adj" fmla="val 29032"/>
                </a:avLst>
              </a:prstGeom>
              <a:solidFill>
                <a:srgbClr val="323E48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+mn-lt"/>
                    <a:ea typeface="MS PGothic" pitchFamily="34" charset="-128"/>
                  </a:rPr>
                  <a:t>Customer </a:t>
                </a:r>
                <a:r>
                  <a:rPr lang="fr-FR" sz="1200" b="1" dirty="0">
                    <a:solidFill>
                      <a:schemeClr val="bg1"/>
                    </a:solidFill>
                    <a:latin typeface="+mn-lt"/>
                  </a:rPr>
                  <a:t>Acquisition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MS PGothic" pitchFamily="34" charset="-128"/>
                </a:endParaRPr>
              </a:p>
            </p:txBody>
          </p:sp>
        </p:grpSp>
      </p:grpSp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961340"/>
              </p:ext>
            </p:extLst>
          </p:nvPr>
        </p:nvGraphicFramePr>
        <p:xfrm>
          <a:off x="737619" y="1840969"/>
          <a:ext cx="1348272" cy="147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272"/>
              </a:tblGrid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Email 1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Email 2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Email 3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285"/>
              </p:ext>
            </p:extLst>
          </p:nvPr>
        </p:nvGraphicFramePr>
        <p:xfrm>
          <a:off x="2901711" y="1840969"/>
          <a:ext cx="1348272" cy="968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272"/>
              </a:tblGrid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Blog Post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Product Releases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56313"/>
              </p:ext>
            </p:extLst>
          </p:nvPr>
        </p:nvGraphicFramePr>
        <p:xfrm>
          <a:off x="5054413" y="1840969"/>
          <a:ext cx="1348272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272"/>
              </a:tblGrid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In-Person Event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0" name="Table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145497"/>
              </p:ext>
            </p:extLst>
          </p:nvPr>
        </p:nvGraphicFramePr>
        <p:xfrm>
          <a:off x="7212810" y="1840969"/>
          <a:ext cx="1475696" cy="1412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696"/>
              </a:tblGrid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Social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marL="192024" marR="0" indent="-192024" algn="l" defTabSz="914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PPC Campaign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marL="192024" marR="0" indent="-192024" algn="l" defTabSz="9141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Direct Mail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marL="192024" indent="-192024" algn="l">
                        <a:buFont typeface="Arial"/>
                        <a:buChar char="•"/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SEO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marL="0" indent="0" algn="l">
                        <a:buFont typeface="Arial"/>
                        <a:buNone/>
                      </a:pPr>
                      <a:endParaRPr lang="en-US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" name="Shape 3"/>
          <p:cNvSpPr/>
          <p:nvPr/>
        </p:nvSpPr>
        <p:spPr>
          <a:xfrm>
            <a:off x="1162472" y="3958287"/>
            <a:ext cx="496927" cy="496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 w="76200" cap="flat" cmpd="sng">
            <a:solidFill>
              <a:srgbClr val="FFFFFF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defTabSz="825500">
              <a:defRPr sz="61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2" name="Picture 71" descr="icons-channels-email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52" y="3998927"/>
            <a:ext cx="406399" cy="406399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">
            <a:alphaModFix/>
            <a:grayscl/>
          </a:blip>
          <a:stretch>
            <a:fillRect/>
          </a:stretch>
        </p:blipFill>
        <p:spPr>
          <a:xfrm>
            <a:off x="5498583" y="3959100"/>
            <a:ext cx="495300" cy="495300"/>
          </a:xfrm>
          <a:prstGeom prst="ellipse">
            <a:avLst/>
          </a:prstGeom>
          <a:solidFill>
            <a:schemeClr val="tx1">
              <a:alpha val="48000"/>
            </a:schemeClr>
          </a:solidFill>
          <a:ln w="63500" cmpd="sng">
            <a:solidFill>
              <a:schemeClr val="bg1"/>
            </a:solidFill>
          </a:ln>
          <a:effectLst>
            <a:glow rad="101600">
              <a:srgbClr val="8C70C9">
                <a:alpha val="40000"/>
              </a:srgbClr>
            </a:glow>
          </a:effectLst>
        </p:spPr>
      </p:pic>
      <p:sp>
        <p:nvSpPr>
          <p:cNvPr id="74" name="Shape 3"/>
          <p:cNvSpPr/>
          <p:nvPr/>
        </p:nvSpPr>
        <p:spPr>
          <a:xfrm>
            <a:off x="7673252" y="3958287"/>
            <a:ext cx="496927" cy="496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25252"/>
          </a:solidFill>
          <a:ln w="76200" cap="flat" cmpd="sng">
            <a:solidFill>
              <a:srgbClr val="FFFFFF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defTabSz="825500">
              <a:defRPr sz="6100">
                <a:solidFill>
                  <a:srgbClr val="FFFFFF"/>
                </a:solidFill>
              </a:defRPr>
            </a:pPr>
            <a:endParaRPr kern="1200"/>
          </a:p>
        </p:txBody>
      </p:sp>
      <p:pic>
        <p:nvPicPr>
          <p:cNvPr id="78" name="Picture 77" descr="icons-channels-web.png"/>
          <p:cNvPicPr>
            <a:picLocks noChangeAspect="1"/>
          </p:cNvPicPr>
          <p:nvPr/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82" y="3998927"/>
            <a:ext cx="406399" cy="40639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6">
            <a:biLevel thresh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4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8723" y="3963332"/>
            <a:ext cx="466343" cy="464271"/>
          </a:xfrm>
          <a:prstGeom prst="ellipse">
            <a:avLst/>
          </a:prstGeom>
          <a:ln w="76200" cmpd="sng">
            <a:solidFill>
              <a:schemeClr val="bg1"/>
            </a:solidFill>
          </a:ln>
          <a:effectLst>
            <a:glow rad="101600">
              <a:srgbClr val="8C70C9">
                <a:alpha val="75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954343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853695" y="2503882"/>
            <a:ext cx="802156" cy="1200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7200" kern="0" dirty="0" smtClean="0">
                <a:solidFill>
                  <a:srgbClr val="D5D5E5"/>
                </a:solidFill>
                <a:latin typeface="Trebuchet MS"/>
                <a:ea typeface="ＭＳ Ｐゴシック" pitchFamily="-106" charset="-128"/>
                <a:cs typeface="Trebuchet MS"/>
              </a:rPr>
              <a:t>}</a:t>
            </a:r>
            <a:endParaRPr lang="en-US" sz="7200" kern="0" dirty="0">
              <a:solidFill>
                <a:srgbClr val="D5D5E5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 bwMode="auto">
          <a:xfrm>
            <a:off x="218880" y="724009"/>
            <a:ext cx="8114198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700" b="1" kern="0" dirty="0">
                <a:solidFill>
                  <a:srgbClr val="F58220"/>
                </a:solidFill>
                <a:latin typeface="Trebuchet MS"/>
                <a:ea typeface="ＭＳ Ｐゴシック" pitchFamily="-106" charset="-128"/>
                <a:cs typeface="Trebuchet MS"/>
              </a:rPr>
              <a:t>Where is the revenue coming from?</a:t>
            </a:r>
          </a:p>
        </p:txBody>
      </p:sp>
      <p:sp>
        <p:nvSpPr>
          <p:cNvPr id="99" name="Pentagon 98"/>
          <p:cNvSpPr/>
          <p:nvPr/>
        </p:nvSpPr>
        <p:spPr bwMode="auto">
          <a:xfrm>
            <a:off x="4387196" y="2761412"/>
            <a:ext cx="2681109" cy="408138"/>
          </a:xfrm>
          <a:prstGeom prst="homePlate">
            <a:avLst>
              <a:gd name="adj" fmla="val 29032"/>
            </a:avLst>
          </a:prstGeom>
          <a:solidFill>
            <a:srgbClr val="D5D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323E48"/>
                </a:solidFill>
              </a:rPr>
              <a:t># of New Customers</a:t>
            </a:r>
          </a:p>
        </p:txBody>
      </p:sp>
      <p:sp>
        <p:nvSpPr>
          <p:cNvPr id="100" name="Pentagon 99"/>
          <p:cNvSpPr/>
          <p:nvPr/>
        </p:nvSpPr>
        <p:spPr bwMode="auto">
          <a:xfrm>
            <a:off x="4387196" y="3792722"/>
            <a:ext cx="2681109" cy="408138"/>
          </a:xfrm>
          <a:prstGeom prst="homePlate">
            <a:avLst>
              <a:gd name="adj" fmla="val 29032"/>
            </a:avLst>
          </a:prstGeom>
          <a:solidFill>
            <a:srgbClr val="D5D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1BA3DD"/>
                </a:solidFill>
              </a:rPr>
              <a:t># of Customers in Loyalty Program</a:t>
            </a:r>
          </a:p>
        </p:txBody>
      </p:sp>
      <p:sp>
        <p:nvSpPr>
          <p:cNvPr id="101" name="Pentagon 100"/>
          <p:cNvSpPr/>
          <p:nvPr/>
        </p:nvSpPr>
        <p:spPr bwMode="auto">
          <a:xfrm>
            <a:off x="4387196" y="1730102"/>
            <a:ext cx="2681109" cy="408138"/>
          </a:xfrm>
          <a:prstGeom prst="homePlate">
            <a:avLst>
              <a:gd name="adj" fmla="val 29032"/>
            </a:avLst>
          </a:prstGeom>
          <a:solidFill>
            <a:srgbClr val="D5D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1BA3DD"/>
                </a:solidFill>
              </a:rPr>
              <a:t># of New Names</a:t>
            </a:r>
          </a:p>
        </p:txBody>
      </p:sp>
      <p:sp>
        <p:nvSpPr>
          <p:cNvPr id="76" name="Pentagon 75"/>
          <p:cNvSpPr/>
          <p:nvPr/>
        </p:nvSpPr>
        <p:spPr bwMode="auto">
          <a:xfrm>
            <a:off x="4391725" y="3277067"/>
            <a:ext cx="2675310" cy="408138"/>
          </a:xfrm>
          <a:prstGeom prst="homePlate">
            <a:avLst>
              <a:gd name="adj" fmla="val 29032"/>
            </a:avLst>
          </a:prstGeom>
          <a:solidFill>
            <a:srgbClr val="D5D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8C70C9"/>
                </a:solidFill>
              </a:rPr>
              <a:t># of Repeat Customers</a:t>
            </a:r>
          </a:p>
        </p:txBody>
      </p:sp>
      <p:sp>
        <p:nvSpPr>
          <p:cNvPr id="80" name="Pentagon 79"/>
          <p:cNvSpPr/>
          <p:nvPr/>
        </p:nvSpPr>
        <p:spPr bwMode="auto">
          <a:xfrm>
            <a:off x="4385790" y="4308376"/>
            <a:ext cx="2682911" cy="408138"/>
          </a:xfrm>
          <a:prstGeom prst="homePlate">
            <a:avLst>
              <a:gd name="adj" fmla="val 29032"/>
            </a:avLst>
          </a:prstGeom>
          <a:solidFill>
            <a:srgbClr val="D5D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F58220"/>
                </a:solidFill>
              </a:rPr>
              <a:t># of Customers Who Are Advocates</a:t>
            </a:r>
          </a:p>
        </p:txBody>
      </p:sp>
      <p:sp>
        <p:nvSpPr>
          <p:cNvPr id="72" name="Pentagon 71"/>
          <p:cNvSpPr/>
          <p:nvPr/>
        </p:nvSpPr>
        <p:spPr bwMode="auto">
          <a:xfrm>
            <a:off x="4385790" y="2245757"/>
            <a:ext cx="2682911" cy="408138"/>
          </a:xfrm>
          <a:prstGeom prst="homePlate">
            <a:avLst>
              <a:gd name="adj" fmla="val 29032"/>
            </a:avLst>
          </a:prstGeom>
          <a:solidFill>
            <a:srgbClr val="D5D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F58220"/>
                </a:solidFill>
              </a:rPr>
              <a:t># of Website Visits</a:t>
            </a:r>
          </a:p>
        </p:txBody>
      </p:sp>
      <p:sp>
        <p:nvSpPr>
          <p:cNvPr id="46" name="Pentagon 45"/>
          <p:cNvSpPr/>
          <p:nvPr/>
        </p:nvSpPr>
        <p:spPr bwMode="auto">
          <a:xfrm>
            <a:off x="4391725" y="1214447"/>
            <a:ext cx="2675310" cy="408138"/>
          </a:xfrm>
          <a:prstGeom prst="homePlate">
            <a:avLst>
              <a:gd name="adj" fmla="val 29032"/>
            </a:avLst>
          </a:prstGeom>
          <a:solidFill>
            <a:srgbClr val="D5D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1" dirty="0">
                <a:solidFill>
                  <a:srgbClr val="8C70C9"/>
                </a:solidFill>
              </a:rPr>
              <a:t># of Impressions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2564099" y="1161313"/>
            <a:ext cx="1787183" cy="3827656"/>
            <a:chOff x="357672" y="1149109"/>
            <a:chExt cx="2441789" cy="3652367"/>
          </a:xfrm>
        </p:grpSpPr>
        <p:sp>
          <p:nvSpPr>
            <p:cNvPr id="70" name="Pentagon 69"/>
            <p:cNvSpPr/>
            <p:nvPr/>
          </p:nvSpPr>
          <p:spPr bwMode="auto">
            <a:xfrm rot="5400000">
              <a:off x="1213121" y="3215137"/>
              <a:ext cx="730890" cy="2441787"/>
            </a:xfrm>
            <a:prstGeom prst="homePlate">
              <a:avLst>
                <a:gd name="adj" fmla="val 29032"/>
              </a:avLst>
            </a:prstGeom>
            <a:solidFill>
              <a:srgbClr val="F58220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1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  <a:p>
              <a:pPr lvl="0" algn="ctr"/>
              <a:r>
                <a:rPr lang="en-US" sz="1100" b="1" kern="0" dirty="0" smtClean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Advocates</a:t>
              </a:r>
              <a:endParaRPr lang="en-US" sz="11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49" name="Pentagon 48"/>
            <p:cNvSpPr/>
            <p:nvPr/>
          </p:nvSpPr>
          <p:spPr bwMode="auto">
            <a:xfrm rot="5400000">
              <a:off x="1213121" y="2721320"/>
              <a:ext cx="730891" cy="2441788"/>
            </a:xfrm>
            <a:prstGeom prst="homePlate">
              <a:avLst>
                <a:gd name="adj" fmla="val 29032"/>
              </a:avLst>
            </a:prstGeom>
            <a:solidFill>
              <a:srgbClr val="1BA3DD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1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  <a:p>
              <a:pPr algn="ctr"/>
              <a:r>
                <a:rPr lang="en-US" sz="1100" b="1" kern="0" dirty="0" smtClean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Loyal Customers</a:t>
              </a:r>
              <a:endParaRPr lang="en-US" sz="11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50" name="Pentagon 49"/>
            <p:cNvSpPr/>
            <p:nvPr/>
          </p:nvSpPr>
          <p:spPr bwMode="auto">
            <a:xfrm rot="5400000">
              <a:off x="1213121" y="2223686"/>
              <a:ext cx="730891" cy="2441788"/>
            </a:xfrm>
            <a:prstGeom prst="homePlate">
              <a:avLst>
                <a:gd name="adj" fmla="val 29032"/>
              </a:avLst>
            </a:prstGeom>
            <a:solidFill>
              <a:srgbClr val="8C70C9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1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  <a:p>
              <a:pPr lvl="0" algn="ctr"/>
              <a:r>
                <a:rPr lang="en-US" sz="1100" b="1" kern="0" dirty="0" smtClean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Repeat Customers</a:t>
              </a:r>
              <a:endParaRPr lang="en-US" sz="11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51" name="Pentagon 50"/>
            <p:cNvSpPr/>
            <p:nvPr/>
          </p:nvSpPr>
          <p:spPr bwMode="auto">
            <a:xfrm rot="5400000">
              <a:off x="1213121" y="1720868"/>
              <a:ext cx="730891" cy="2441788"/>
            </a:xfrm>
            <a:prstGeom prst="homePlate">
              <a:avLst>
                <a:gd name="adj" fmla="val 29032"/>
              </a:avLst>
            </a:prstGeom>
            <a:solidFill>
              <a:srgbClr val="323E48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1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  <a:p>
              <a:pPr lvl="0" algn="ctr"/>
              <a:r>
                <a:rPr lang="en-US" sz="1100" b="1" kern="0" dirty="0" smtClean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New Customers</a:t>
              </a:r>
              <a:endParaRPr lang="en-US" sz="11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52" name="Pentagon 51"/>
            <p:cNvSpPr/>
            <p:nvPr/>
          </p:nvSpPr>
          <p:spPr bwMode="auto">
            <a:xfrm rot="5400000">
              <a:off x="1213121" y="1218052"/>
              <a:ext cx="730891" cy="2441788"/>
            </a:xfrm>
            <a:prstGeom prst="homePlate">
              <a:avLst>
                <a:gd name="adj" fmla="val 29032"/>
              </a:avLst>
            </a:prstGeom>
            <a:solidFill>
              <a:srgbClr val="F58220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1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  <a:p>
              <a:pPr lvl="0" algn="ctr"/>
              <a:r>
                <a:rPr lang="en-US" sz="1100" b="1" kern="0" dirty="0" smtClean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Program Engagement</a:t>
              </a:r>
              <a:endParaRPr lang="en-US" sz="11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53" name="Pentagon 52"/>
            <p:cNvSpPr/>
            <p:nvPr/>
          </p:nvSpPr>
          <p:spPr bwMode="auto">
            <a:xfrm rot="5400000">
              <a:off x="1213120" y="739462"/>
              <a:ext cx="730892" cy="2441786"/>
            </a:xfrm>
            <a:prstGeom prst="homePlate">
              <a:avLst>
                <a:gd name="adj" fmla="val 29032"/>
              </a:avLst>
            </a:prstGeom>
            <a:solidFill>
              <a:srgbClr val="1BA3DD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100" b="1" kern="0" dirty="0" smtClean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  <a:p>
              <a:pPr lvl="0" algn="ctr"/>
              <a:r>
                <a:rPr lang="en-US" sz="1100" b="1" kern="0" dirty="0" smtClean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Potential Customers</a:t>
              </a:r>
              <a:endParaRPr lang="en-US" sz="11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54" name="Pentagon 53"/>
            <p:cNvSpPr/>
            <p:nvPr/>
          </p:nvSpPr>
          <p:spPr bwMode="auto">
            <a:xfrm rot="5400000">
              <a:off x="1262366" y="244416"/>
              <a:ext cx="632400" cy="2441786"/>
            </a:xfrm>
            <a:prstGeom prst="homePlate">
              <a:avLst>
                <a:gd name="adj" fmla="val 29032"/>
              </a:avLst>
            </a:prstGeom>
            <a:solidFill>
              <a:srgbClr val="8C70C9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nl-NL" sz="1100" b="1" dirty="0" smtClean="0">
                  <a:solidFill>
                    <a:srgbClr val="FFFFFF"/>
                  </a:solidFill>
                  <a:latin typeface="+mn-lt"/>
                </a:rPr>
                <a:t>Awareness</a:t>
              </a:r>
              <a:endParaRPr lang="en-US" sz="1100" b="1" kern="0" dirty="0">
                <a:solidFill>
                  <a:srgbClr val="FFFFFF"/>
                </a:solidFill>
                <a:latin typeface="+mn-lt"/>
                <a:ea typeface="ＭＳ Ｐゴシック" pitchFamily="-106" charset="-128"/>
                <a:cs typeface="Trebuchet MS"/>
              </a:endParaRPr>
            </a:p>
          </p:txBody>
        </p:sp>
      </p:grpSp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8671564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Customer Journey Analysis</a:t>
            </a:r>
            <a:r>
              <a:rPr lang="en-US" sz="3200" b="1" kern="0" dirty="0" smtClean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: </a:t>
            </a:r>
            <a:r>
              <a:rPr lang="en-US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Program </a:t>
            </a:r>
            <a:r>
              <a:rPr lang="en-US" sz="3200" b="1" kern="0" dirty="0" smtClean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1</a:t>
            </a:r>
            <a:endParaRPr lang="en-US" b="1" kern="0" dirty="0">
              <a:solidFill>
                <a:srgbClr val="8C70C9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2678" y="2819476"/>
            <a:ext cx="1881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fr-FR" sz="1200" b="1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Total Revenue</a:t>
            </a:r>
          </a:p>
          <a:p>
            <a:pPr marL="171450" indent="-171450">
              <a:buFont typeface="Arial"/>
              <a:buChar char="•"/>
            </a:pPr>
            <a:endParaRPr lang="fr-FR" sz="12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1200" b="1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Average </a:t>
            </a:r>
            <a:r>
              <a:rPr lang="fr-FR" sz="12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Revenue</a:t>
            </a:r>
            <a:br>
              <a:rPr lang="fr-FR" sz="12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</a:br>
            <a:r>
              <a:rPr lang="fr-FR" sz="12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Per </a:t>
            </a:r>
            <a:r>
              <a:rPr lang="fr-FR" sz="1200" b="1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Customer</a:t>
            </a:r>
            <a:endParaRPr lang="en-US" sz="12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617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8671564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Campaign </a:t>
            </a:r>
            <a:r>
              <a:rPr lang="en-US" sz="3200" b="1" kern="0" dirty="0" smtClean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Details</a:t>
            </a:r>
            <a:endParaRPr lang="en-US" b="1" kern="0" dirty="0">
              <a:solidFill>
                <a:srgbClr val="8C70C9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 bwMode="auto">
          <a:xfrm>
            <a:off x="218880" y="724009"/>
            <a:ext cx="8114198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700" b="1" kern="0" dirty="0" smtClean="0">
                <a:solidFill>
                  <a:srgbClr val="F58220"/>
                </a:solidFill>
                <a:latin typeface="Trebuchet MS"/>
                <a:ea typeface="ＭＳ Ｐゴシック" pitchFamily="-106" charset="-128"/>
                <a:cs typeface="Trebuchet MS"/>
              </a:rPr>
              <a:t>Buyer Journey</a:t>
            </a:r>
            <a:endParaRPr lang="en-US" sz="1700" b="1" kern="0" dirty="0">
              <a:solidFill>
                <a:srgbClr val="F58220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41318" y="673580"/>
            <a:ext cx="5261364" cy="4212048"/>
            <a:chOff x="346339" y="1270348"/>
            <a:chExt cx="4289374" cy="3433911"/>
          </a:xfrm>
        </p:grpSpPr>
        <p:sp>
          <p:nvSpPr>
            <p:cNvPr id="130" name="Pentagon 129"/>
            <p:cNvSpPr/>
            <p:nvPr/>
          </p:nvSpPr>
          <p:spPr bwMode="auto">
            <a:xfrm flipH="1">
              <a:off x="346339" y="2193856"/>
              <a:ext cx="1504464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950" b="1" kern="1200" dirty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Which activities will you </a:t>
              </a:r>
              <a:r>
                <a:rPr lang="en-US" sz="950" b="1" kern="1200" dirty="0" smtClean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/>
              </a:r>
              <a:br>
                <a:rPr lang="en-US" sz="950" b="1" kern="1200" dirty="0" smtClean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</a:br>
              <a:r>
                <a:rPr lang="en-US" sz="950" b="1" kern="1200" dirty="0" smtClean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run </a:t>
              </a:r>
              <a:r>
                <a:rPr lang="en-US" sz="950" b="1" kern="1200" dirty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to hit your goals? </a:t>
              </a:r>
            </a:p>
          </p:txBody>
        </p:sp>
        <p:sp>
          <p:nvSpPr>
            <p:cNvPr id="131" name="Pentagon 130"/>
            <p:cNvSpPr/>
            <p:nvPr/>
          </p:nvSpPr>
          <p:spPr bwMode="auto">
            <a:xfrm flipH="1">
              <a:off x="365531" y="1847787"/>
              <a:ext cx="1489978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950" b="1" kern="1200" dirty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What are your goals? </a:t>
              </a:r>
            </a:p>
          </p:txBody>
        </p:sp>
        <p:sp>
          <p:nvSpPr>
            <p:cNvPr id="132" name="Pentagon 131"/>
            <p:cNvSpPr/>
            <p:nvPr/>
          </p:nvSpPr>
          <p:spPr bwMode="auto">
            <a:xfrm flipH="1">
              <a:off x="346339" y="3082551"/>
              <a:ext cx="1504464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950" b="1" kern="1200" dirty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Which activities will you </a:t>
              </a:r>
              <a:r>
                <a:rPr lang="en-US" sz="950" b="1" kern="1200" dirty="0" smtClean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/>
              </a:r>
              <a:br>
                <a:rPr lang="en-US" sz="950" b="1" kern="1200" dirty="0" smtClean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</a:br>
              <a:r>
                <a:rPr lang="en-US" sz="950" b="1" kern="1200" dirty="0" smtClean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run </a:t>
              </a:r>
              <a:r>
                <a:rPr lang="en-US" sz="950" b="1" kern="1200" dirty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to hit your goals? </a:t>
              </a:r>
            </a:p>
          </p:txBody>
        </p:sp>
        <p:sp>
          <p:nvSpPr>
            <p:cNvPr id="133" name="Pentagon 132"/>
            <p:cNvSpPr/>
            <p:nvPr/>
          </p:nvSpPr>
          <p:spPr bwMode="auto">
            <a:xfrm flipH="1">
              <a:off x="365531" y="2736482"/>
              <a:ext cx="1489978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950" b="1" kern="1200" dirty="0">
                  <a:solidFill>
                    <a:srgbClr val="323E48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What are your goals? </a:t>
              </a:r>
            </a:p>
          </p:txBody>
        </p:sp>
        <p:sp>
          <p:nvSpPr>
            <p:cNvPr id="134" name="Pentagon 133"/>
            <p:cNvSpPr/>
            <p:nvPr/>
          </p:nvSpPr>
          <p:spPr bwMode="auto">
            <a:xfrm flipH="1">
              <a:off x="346339" y="4000917"/>
              <a:ext cx="1504464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950" b="1" kern="1200" dirty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Which activities will you </a:t>
              </a:r>
              <a:r>
                <a:rPr lang="en-US" sz="950" b="1" kern="1200" dirty="0" smtClean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/>
              </a:r>
              <a:br>
                <a:rPr lang="en-US" sz="950" b="1" kern="1200" dirty="0" smtClean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</a:br>
              <a:r>
                <a:rPr lang="en-US" sz="950" b="1" kern="1200" dirty="0" smtClean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run </a:t>
              </a:r>
              <a:r>
                <a:rPr lang="en-US" sz="950" b="1" kern="1200" dirty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to hit your goals? </a:t>
              </a:r>
            </a:p>
          </p:txBody>
        </p:sp>
        <p:sp>
          <p:nvSpPr>
            <p:cNvPr id="135" name="Pentagon 134"/>
            <p:cNvSpPr/>
            <p:nvPr/>
          </p:nvSpPr>
          <p:spPr bwMode="auto">
            <a:xfrm flipH="1">
              <a:off x="365531" y="3654848"/>
              <a:ext cx="1489978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/>
              <a:r>
                <a:rPr lang="en-US" sz="950" b="1" kern="1200" dirty="0">
                  <a:solidFill>
                    <a:srgbClr val="1BA3DD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What are your goals? </a:t>
              </a:r>
            </a:p>
          </p:txBody>
        </p:sp>
        <p:sp>
          <p:nvSpPr>
            <p:cNvPr id="124" name="Pentagon 123"/>
            <p:cNvSpPr/>
            <p:nvPr/>
          </p:nvSpPr>
          <p:spPr bwMode="auto">
            <a:xfrm>
              <a:off x="3126543" y="1750599"/>
              <a:ext cx="1504464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r>
                <a:rPr lang="en-US" sz="950" b="1" kern="1200" dirty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Which activities will you </a:t>
              </a:r>
              <a:r>
                <a:rPr lang="en-US" sz="950" b="1" kern="1200" dirty="0" smtClean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/>
              </a:r>
              <a:br>
                <a:rPr lang="en-US" sz="950" b="1" kern="1200" dirty="0" smtClean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</a:br>
              <a:r>
                <a:rPr lang="en-US" sz="950" b="1" kern="1200" dirty="0" smtClean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run </a:t>
              </a:r>
              <a:r>
                <a:rPr lang="en-US" sz="950" b="1" kern="1200" dirty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to hit your goals? </a:t>
              </a:r>
            </a:p>
          </p:txBody>
        </p:sp>
        <p:sp>
          <p:nvSpPr>
            <p:cNvPr id="125" name="Pentagon 124"/>
            <p:cNvSpPr/>
            <p:nvPr/>
          </p:nvSpPr>
          <p:spPr bwMode="auto">
            <a:xfrm>
              <a:off x="3145735" y="1404530"/>
              <a:ext cx="1489978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r>
                <a:rPr lang="en-US" sz="950" b="1" kern="1200" dirty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What are your goals? </a:t>
              </a:r>
            </a:p>
          </p:txBody>
        </p:sp>
        <p:sp>
          <p:nvSpPr>
            <p:cNvPr id="126" name="Pentagon 125"/>
            <p:cNvSpPr/>
            <p:nvPr/>
          </p:nvSpPr>
          <p:spPr bwMode="auto">
            <a:xfrm>
              <a:off x="3126543" y="2657096"/>
              <a:ext cx="1504464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r>
                <a:rPr lang="en-US" sz="950" b="1" kern="1200" dirty="0">
                  <a:solidFill>
                    <a:srgbClr val="F58220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Which activities will you </a:t>
              </a:r>
              <a:r>
                <a:rPr lang="en-US" sz="950" b="1" kern="1200" dirty="0" smtClean="0">
                  <a:solidFill>
                    <a:srgbClr val="F58220"/>
                  </a:solidFill>
                  <a:latin typeface="Trebuchet MS"/>
                  <a:ea typeface="ＭＳ Ｐゴシック" pitchFamily="-106" charset="-128"/>
                  <a:cs typeface="Trebuchet MS"/>
                </a:rPr>
                <a:t/>
              </a:r>
              <a:br>
                <a:rPr lang="en-US" sz="950" b="1" kern="1200" dirty="0" smtClean="0">
                  <a:solidFill>
                    <a:srgbClr val="F58220"/>
                  </a:solidFill>
                  <a:latin typeface="Trebuchet MS"/>
                  <a:ea typeface="ＭＳ Ｐゴシック" pitchFamily="-106" charset="-128"/>
                  <a:cs typeface="Trebuchet MS"/>
                </a:rPr>
              </a:br>
              <a:r>
                <a:rPr lang="en-US" sz="950" b="1" kern="1200" dirty="0" smtClean="0">
                  <a:solidFill>
                    <a:srgbClr val="F58220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run </a:t>
              </a:r>
              <a:r>
                <a:rPr lang="en-US" sz="950" b="1" kern="1200" dirty="0">
                  <a:solidFill>
                    <a:srgbClr val="F58220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to hit your goals? </a:t>
              </a:r>
            </a:p>
          </p:txBody>
        </p:sp>
        <p:sp>
          <p:nvSpPr>
            <p:cNvPr id="127" name="Pentagon 126"/>
            <p:cNvSpPr/>
            <p:nvPr/>
          </p:nvSpPr>
          <p:spPr bwMode="auto">
            <a:xfrm>
              <a:off x="3145735" y="2311027"/>
              <a:ext cx="1489978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r>
                <a:rPr lang="en-US" sz="950" b="1" kern="1200" dirty="0">
                  <a:solidFill>
                    <a:srgbClr val="F58220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What are your goals? </a:t>
              </a:r>
            </a:p>
          </p:txBody>
        </p:sp>
        <p:sp>
          <p:nvSpPr>
            <p:cNvPr id="128" name="Pentagon 127"/>
            <p:cNvSpPr/>
            <p:nvPr/>
          </p:nvSpPr>
          <p:spPr bwMode="auto">
            <a:xfrm>
              <a:off x="3126543" y="3551726"/>
              <a:ext cx="1504464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r>
                <a:rPr lang="en-US" sz="950" b="1" kern="1200" dirty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Which activities will you </a:t>
              </a:r>
              <a:r>
                <a:rPr lang="en-US" sz="950" b="1" kern="1200" dirty="0" smtClean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/>
              </a:r>
              <a:br>
                <a:rPr lang="en-US" sz="950" b="1" kern="1200" dirty="0" smtClean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</a:br>
              <a:r>
                <a:rPr lang="en-US" sz="950" b="1" kern="1200" dirty="0" smtClean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run </a:t>
              </a:r>
              <a:r>
                <a:rPr lang="en-US" sz="950" b="1" kern="1200" dirty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to hit your goals? </a:t>
              </a:r>
            </a:p>
          </p:txBody>
        </p:sp>
        <p:sp>
          <p:nvSpPr>
            <p:cNvPr id="129" name="Pentagon 128"/>
            <p:cNvSpPr/>
            <p:nvPr/>
          </p:nvSpPr>
          <p:spPr bwMode="auto">
            <a:xfrm>
              <a:off x="3145735" y="3205657"/>
              <a:ext cx="1489978" cy="307595"/>
            </a:xfrm>
            <a:prstGeom prst="homePlate">
              <a:avLst>
                <a:gd name="adj" fmla="val 29032"/>
              </a:avLst>
            </a:prstGeom>
            <a:solidFill>
              <a:srgbClr val="D5D5E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r>
                <a:rPr lang="en-US" sz="950" b="1" kern="1200" dirty="0">
                  <a:solidFill>
                    <a:srgbClr val="8C70C9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What are your goals? </a:t>
              </a:r>
            </a:p>
          </p:txBody>
        </p:sp>
        <p:sp>
          <p:nvSpPr>
            <p:cNvPr id="93" name="Pentagon 92"/>
            <p:cNvSpPr/>
            <p:nvPr/>
          </p:nvSpPr>
          <p:spPr bwMode="auto">
            <a:xfrm>
              <a:off x="1802696" y="1271866"/>
              <a:ext cx="1450836" cy="630427"/>
            </a:xfrm>
            <a:prstGeom prst="homePlate">
              <a:avLst>
                <a:gd name="adj" fmla="val 29032"/>
              </a:avLst>
            </a:prstGeom>
            <a:solidFill>
              <a:srgbClr val="5A54A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endParaRPr lang="en-US" sz="18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91" name="Pentagon 90"/>
            <p:cNvSpPr/>
            <p:nvPr/>
          </p:nvSpPr>
          <p:spPr bwMode="auto">
            <a:xfrm rot="5400000">
              <a:off x="811698" y="2263956"/>
              <a:ext cx="3433911" cy="1446695"/>
            </a:xfrm>
            <a:prstGeom prst="homePlate">
              <a:avLst>
                <a:gd name="adj" fmla="val 29032"/>
              </a:avLst>
            </a:prstGeom>
            <a:solidFill>
              <a:srgbClr val="5A54A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r"/>
              <a:endParaRPr lang="en-US" sz="18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34" name="Pentagon 33"/>
            <p:cNvSpPr/>
            <p:nvPr/>
          </p:nvSpPr>
          <p:spPr bwMode="auto">
            <a:xfrm>
              <a:off x="2142450" y="1519164"/>
              <a:ext cx="1206535" cy="415397"/>
            </a:xfrm>
            <a:prstGeom prst="homePlate">
              <a:avLst>
                <a:gd name="adj" fmla="val 29032"/>
              </a:avLst>
            </a:prstGeom>
            <a:solidFill>
              <a:srgbClr val="8C70C9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1600" b="1" kern="0" dirty="0" smtClean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Awareness</a:t>
              </a:r>
              <a:endParaRPr lang="en-US" sz="1600" b="1" kern="0" dirty="0">
                <a:solidFill>
                  <a:srgbClr val="FFFFFF"/>
                </a:solidFill>
                <a:latin typeface="Trebuchet MS"/>
                <a:ea typeface="ＭＳ Ｐゴシック" pitchFamily="-106" charset="-128"/>
                <a:cs typeface="Trebuchet MS"/>
              </a:endParaRPr>
            </a:p>
          </p:txBody>
        </p:sp>
        <p:sp>
          <p:nvSpPr>
            <p:cNvPr id="41" name="Pentagon 40"/>
            <p:cNvSpPr/>
            <p:nvPr/>
          </p:nvSpPr>
          <p:spPr bwMode="auto">
            <a:xfrm flipH="1">
              <a:off x="1703278" y="1968979"/>
              <a:ext cx="1206535" cy="415397"/>
            </a:xfrm>
            <a:prstGeom prst="homePlate">
              <a:avLst>
                <a:gd name="adj" fmla="val 29032"/>
              </a:avLst>
            </a:prstGeom>
            <a:solidFill>
              <a:srgbClr val="1BA3DD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16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Acquire</a:t>
              </a:r>
            </a:p>
          </p:txBody>
        </p:sp>
        <p:sp>
          <p:nvSpPr>
            <p:cNvPr id="42" name="Pentagon 41"/>
            <p:cNvSpPr/>
            <p:nvPr/>
          </p:nvSpPr>
          <p:spPr bwMode="auto">
            <a:xfrm>
              <a:off x="2142450" y="2418794"/>
              <a:ext cx="1206535" cy="415397"/>
            </a:xfrm>
            <a:prstGeom prst="homePlate">
              <a:avLst>
                <a:gd name="adj" fmla="val 29032"/>
              </a:avLst>
            </a:prstGeom>
            <a:solidFill>
              <a:srgbClr val="F58220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Engagement</a:t>
              </a:r>
            </a:p>
          </p:txBody>
        </p:sp>
        <p:sp>
          <p:nvSpPr>
            <p:cNvPr id="43" name="Pentagon 42"/>
            <p:cNvSpPr/>
            <p:nvPr/>
          </p:nvSpPr>
          <p:spPr bwMode="auto">
            <a:xfrm flipH="1">
              <a:off x="1703278" y="2868609"/>
              <a:ext cx="1206535" cy="415397"/>
            </a:xfrm>
            <a:prstGeom prst="homePlate">
              <a:avLst>
                <a:gd name="adj" fmla="val 29032"/>
              </a:avLst>
            </a:prstGeom>
            <a:solidFill>
              <a:srgbClr val="323E48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16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Customer</a:t>
              </a:r>
            </a:p>
          </p:txBody>
        </p:sp>
        <p:sp>
          <p:nvSpPr>
            <p:cNvPr id="44" name="Pentagon 43"/>
            <p:cNvSpPr/>
            <p:nvPr/>
          </p:nvSpPr>
          <p:spPr bwMode="auto">
            <a:xfrm>
              <a:off x="2142450" y="3318424"/>
              <a:ext cx="1206535" cy="415397"/>
            </a:xfrm>
            <a:prstGeom prst="homePlate">
              <a:avLst>
                <a:gd name="adj" fmla="val 29032"/>
              </a:avLst>
            </a:prstGeom>
            <a:solidFill>
              <a:srgbClr val="8C70C9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Retention</a:t>
              </a:r>
            </a:p>
          </p:txBody>
        </p:sp>
        <p:sp>
          <p:nvSpPr>
            <p:cNvPr id="45" name="Pentagon 44"/>
            <p:cNvSpPr/>
            <p:nvPr/>
          </p:nvSpPr>
          <p:spPr bwMode="auto">
            <a:xfrm flipH="1">
              <a:off x="1703278" y="3768240"/>
              <a:ext cx="1206535" cy="415397"/>
            </a:xfrm>
            <a:prstGeom prst="homePlate">
              <a:avLst>
                <a:gd name="adj" fmla="val 29032"/>
              </a:avLst>
            </a:prstGeom>
            <a:solidFill>
              <a:srgbClr val="1BA3DD"/>
            </a:solidFill>
            <a:ln w="76200" cap="flat" cmpd="sng" algn="ctr">
              <a:solidFill>
                <a:srgbClr val="5A54A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1600" b="1" kern="0" dirty="0">
                  <a:solidFill>
                    <a:srgbClr val="FFFFFF"/>
                  </a:solidFill>
                  <a:latin typeface="Trebuchet MS"/>
                  <a:ea typeface="ＭＳ Ｐゴシック" pitchFamily="-106" charset="-128"/>
                  <a:cs typeface="Trebuchet MS"/>
                </a:rPr>
                <a:t>Loyalty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300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/>
          </p:cNvSpPr>
          <p:nvPr/>
        </p:nvSpPr>
        <p:spPr bwMode="auto">
          <a:xfrm>
            <a:off x="218880" y="148448"/>
            <a:ext cx="5928706" cy="4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b="1" kern="0" dirty="0">
                <a:solidFill>
                  <a:srgbClr val="8C70C9"/>
                </a:solidFill>
                <a:latin typeface="Trebuchet MS"/>
                <a:ea typeface="ＭＳ Ｐゴシック" pitchFamily="-106" charset="-128"/>
                <a:cs typeface="Trebuchet MS"/>
              </a:rPr>
              <a:t>Campaign Evaluation</a:t>
            </a:r>
          </a:p>
        </p:txBody>
      </p:sp>
      <p:sp>
        <p:nvSpPr>
          <p:cNvPr id="67" name="Pentagon 66"/>
          <p:cNvSpPr/>
          <p:nvPr/>
        </p:nvSpPr>
        <p:spPr bwMode="auto">
          <a:xfrm rot="18092505">
            <a:off x="1936154" y="972521"/>
            <a:ext cx="636359" cy="332077"/>
          </a:xfrm>
          <a:prstGeom prst="homePlate">
            <a:avLst>
              <a:gd name="adj" fmla="val 0"/>
            </a:avLst>
          </a:prstGeom>
          <a:solidFill>
            <a:srgbClr val="1E6F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68" name="Pentagon 67"/>
          <p:cNvSpPr/>
          <p:nvPr/>
        </p:nvSpPr>
        <p:spPr bwMode="auto">
          <a:xfrm>
            <a:off x="946727" y="1095321"/>
            <a:ext cx="1340584" cy="630427"/>
          </a:xfrm>
          <a:prstGeom prst="homePlate">
            <a:avLst>
              <a:gd name="adj" fmla="val 29032"/>
            </a:avLst>
          </a:prstGeom>
          <a:solidFill>
            <a:srgbClr val="1E6F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r"/>
            <a:endParaRPr lang="en-US" sz="1800" b="1" kern="0" dirty="0">
              <a:solidFill>
                <a:srgbClr val="FFFFFF"/>
              </a:solidFill>
              <a:latin typeface="Trebuchet MS"/>
              <a:ea typeface="ＭＳ Ｐゴシック" pitchFamily="-106" charset="-128"/>
              <a:cs typeface="Trebuchet MS"/>
            </a:endParaRPr>
          </a:p>
        </p:txBody>
      </p:sp>
      <p:sp>
        <p:nvSpPr>
          <p:cNvPr id="97" name="Pentagon 96"/>
          <p:cNvSpPr/>
          <p:nvPr/>
        </p:nvSpPr>
        <p:spPr bwMode="auto">
          <a:xfrm rot="414377">
            <a:off x="989944" y="1280789"/>
            <a:ext cx="661003" cy="488081"/>
          </a:xfrm>
          <a:prstGeom prst="homePlate">
            <a:avLst>
              <a:gd name="adj" fmla="val 29032"/>
            </a:avLst>
          </a:prstGeom>
          <a:solidFill>
            <a:srgbClr val="323E48">
              <a:alpha val="1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65100">
              <a:srgbClr val="323E48">
                <a:alpha val="26000"/>
              </a:srgbClr>
            </a:glow>
            <a:softEdge rad="1016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graphicFrame>
        <p:nvGraphicFramePr>
          <p:cNvPr id="8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808636"/>
              </p:ext>
            </p:extLst>
          </p:nvPr>
        </p:nvGraphicFramePr>
        <p:xfrm>
          <a:off x="952499" y="783868"/>
          <a:ext cx="6640560" cy="2627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274"/>
                <a:gridCol w="1316950"/>
                <a:gridCol w="1328112"/>
                <a:gridCol w="1328112"/>
                <a:gridCol w="1328112"/>
              </a:tblGrid>
              <a:tr h="652318">
                <a:tc rowSpan="2"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/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Programs</a:t>
                      </a:r>
                      <a:endParaRPr lang="en-US" sz="1400" dirty="0"/>
                    </a:p>
                  </a:txBody>
                  <a:tcPr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Cost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1BA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New Customers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1BA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Repeat </a:t>
                      </a:r>
                    </a:p>
                    <a:p>
                      <a:pPr algn="ctr"/>
                      <a:r>
                        <a:rPr lang="en-US" sz="1400" dirty="0" smtClean="0"/>
                        <a:t>Customers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1BA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Revenue </a:t>
                      </a:r>
                      <a:endParaRPr lang="en-US" sz="1400" dirty="0"/>
                    </a:p>
                  </a:txBody>
                  <a:tcPr marT="34290" marB="34290" anchor="ctr">
                    <a:solidFill>
                      <a:srgbClr val="1BA3DD"/>
                    </a:solidFill>
                  </a:tcPr>
                </a:tc>
              </a:tr>
              <a:tr h="280217">
                <a:tc vMerge="1"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solidFill>
                      <a:schemeClr val="bg1"/>
                    </a:solidFill>
                  </a:tcPr>
                </a:tc>
              </a:tr>
              <a:tr h="282527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1BA3DD"/>
                          </a:solidFill>
                        </a:rPr>
                        <a:t>Program 1</a:t>
                      </a:r>
                      <a:endParaRPr lang="en-US" sz="1400" b="1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</a:tr>
              <a:tr h="150427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1BA3DD"/>
                          </a:solidFill>
                        </a:rPr>
                        <a:t>Program 2</a:t>
                      </a:r>
                      <a:endParaRPr lang="en-US" sz="1400" b="1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</a:tr>
              <a:tr h="158278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1BA3DD"/>
                          </a:solidFill>
                        </a:rPr>
                        <a:t>Program 3</a:t>
                      </a:r>
                      <a:endParaRPr lang="en-US" sz="1400" b="1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</a:tr>
              <a:tr h="282527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1BA3DD"/>
                          </a:solidFill>
                        </a:rPr>
                        <a:t>Program 4</a:t>
                      </a:r>
                      <a:endParaRPr lang="en-US" sz="1400" b="1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</a:tr>
              <a:tr h="126056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1BA3DD"/>
                          </a:solidFill>
                        </a:rPr>
                        <a:t>Program 5</a:t>
                      </a:r>
                      <a:endParaRPr lang="en-US" sz="1400" b="1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</a:tr>
              <a:tr h="12062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1BA3DD"/>
                          </a:solidFill>
                        </a:rPr>
                        <a:t>Program 6</a:t>
                      </a:r>
                      <a:endParaRPr lang="en-US" sz="1400" b="1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1BA3DD"/>
                        </a:solidFill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98" name="Pentagon 97"/>
          <p:cNvSpPr/>
          <p:nvPr/>
        </p:nvSpPr>
        <p:spPr bwMode="auto">
          <a:xfrm rot="19236475">
            <a:off x="669667" y="878646"/>
            <a:ext cx="835858" cy="630425"/>
          </a:xfrm>
          <a:prstGeom prst="homePlate">
            <a:avLst>
              <a:gd name="adj" fmla="val 29032"/>
            </a:avLst>
          </a:prstGeom>
          <a:solidFill>
            <a:srgbClr val="1BA3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MS PGothic" pitchFamily="34" charset="-128"/>
            </a:endParaRPr>
          </a:p>
        </p:txBody>
      </p:sp>
      <p:sp>
        <p:nvSpPr>
          <p:cNvPr id="12" name="Pentagon 11"/>
          <p:cNvSpPr/>
          <p:nvPr/>
        </p:nvSpPr>
        <p:spPr bwMode="auto">
          <a:xfrm>
            <a:off x="978307" y="3640487"/>
            <a:ext cx="6610591" cy="674392"/>
          </a:xfrm>
          <a:prstGeom prst="homePlate">
            <a:avLst>
              <a:gd name="adj" fmla="val 29032"/>
            </a:avLst>
          </a:prstGeom>
          <a:solidFill>
            <a:srgbClr val="5A54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600" i="1" dirty="0" smtClean="0">
                <a:solidFill>
                  <a:schemeClr val="bg1"/>
                </a:solidFill>
              </a:rPr>
              <a:t>-What are the top </a:t>
            </a:r>
            <a:r>
              <a:rPr lang="en-US" sz="1600" i="1" dirty="0">
                <a:solidFill>
                  <a:schemeClr val="bg1"/>
                </a:solidFill>
              </a:rPr>
              <a:t>performing programs </a:t>
            </a:r>
            <a:r>
              <a:rPr lang="en-US" sz="1600" i="1" dirty="0" smtClean="0">
                <a:solidFill>
                  <a:schemeClr val="bg1"/>
                </a:solidFill>
              </a:rPr>
              <a:t>that I should do again?</a:t>
            </a:r>
            <a:endParaRPr lang="en-US" sz="1600" i="1" dirty="0">
              <a:solidFill>
                <a:schemeClr val="bg1"/>
              </a:solidFill>
            </a:endParaRPr>
          </a:p>
          <a:p>
            <a:r>
              <a:rPr lang="en-US" sz="1600" i="1" dirty="0" smtClean="0">
                <a:solidFill>
                  <a:schemeClr val="bg1"/>
                </a:solidFill>
              </a:rPr>
              <a:t>-What </a:t>
            </a:r>
            <a:r>
              <a:rPr lang="en-US" sz="1600" i="1" dirty="0">
                <a:solidFill>
                  <a:schemeClr val="bg1"/>
                </a:solidFill>
              </a:rPr>
              <a:t>are the </a:t>
            </a:r>
            <a:r>
              <a:rPr lang="en-US" sz="1600" i="1" dirty="0" smtClean="0">
                <a:solidFill>
                  <a:schemeClr val="bg1"/>
                </a:solidFill>
              </a:rPr>
              <a:t>worst </a:t>
            </a:r>
            <a:r>
              <a:rPr lang="en-US" sz="1600" i="1" dirty="0">
                <a:solidFill>
                  <a:schemeClr val="bg1"/>
                </a:solidFill>
              </a:rPr>
              <a:t>performing programs that I should </a:t>
            </a:r>
            <a:r>
              <a:rPr lang="en-US" sz="1600" i="1" dirty="0" smtClean="0">
                <a:solidFill>
                  <a:schemeClr val="bg1"/>
                </a:solidFill>
              </a:rPr>
              <a:t>not do </a:t>
            </a:r>
            <a:r>
              <a:rPr lang="en-US" sz="1600" i="1" dirty="0">
                <a:solidFill>
                  <a:schemeClr val="bg1"/>
                </a:solidFill>
              </a:rPr>
              <a:t>again?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964202" y="1036285"/>
            <a:ext cx="274320" cy="274320"/>
          </a:xfrm>
          <a:prstGeom prst="ellipse">
            <a:avLst/>
          </a:prstGeom>
          <a:ln w="76200" cmpd="sng">
            <a:solidFill>
              <a:srgbClr val="FFFFFF"/>
            </a:solidFill>
          </a:ln>
          <a:effectLst>
            <a:glow rad="101600">
              <a:srgbClr val="8C70C9">
                <a:alpha val="75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1232405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142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07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0&quot;/&gt;&lt;/m_mruColor&gt;&lt;m_mapectfillschemeMRU&gt;&lt;key val=&quot;2&quot;/&gt;&lt;elem&gt;&lt;m_nPartnerID val=&quot;530&quot;/&gt;&lt;m_nIndex val=&quot;6&quot;/&gt;&lt;/elem&gt;&lt;/m_mapectfillschemeMRU&gt;&lt;m_eweekdayFirstOfWeek val=&quot;1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THINKCELLUNDODONOTDELETE" val="272"/>
</p:tagLst>
</file>

<file path=ppt/theme/theme1.xml><?xml version="1.0" encoding="utf-8"?>
<a:theme xmlns:a="http://schemas.openxmlformats.org/drawingml/2006/main" name="2013 PPT Template">
  <a:themeElements>
    <a:clrScheme name="marketo">
      <a:dk1>
        <a:srgbClr val="755AA0"/>
      </a:dk1>
      <a:lt1>
        <a:srgbClr val="FFFFFF"/>
      </a:lt1>
      <a:dk2>
        <a:srgbClr val="45555F"/>
      </a:dk2>
      <a:lt2>
        <a:srgbClr val="808080"/>
      </a:lt2>
      <a:accent1>
        <a:srgbClr val="716FB3"/>
      </a:accent1>
      <a:accent2>
        <a:srgbClr val="FF8000"/>
      </a:accent2>
      <a:accent3>
        <a:srgbClr val="FFFFFF"/>
      </a:accent3>
      <a:accent4>
        <a:srgbClr val="181818"/>
      </a:accent4>
      <a:accent5>
        <a:srgbClr val="BBBBD6"/>
      </a:accent5>
      <a:accent6>
        <a:srgbClr val="E77300"/>
      </a:accent6>
      <a:hlink>
        <a:srgbClr val="716FB3"/>
      </a:hlink>
      <a:folHlink>
        <a:srgbClr val="716FB3"/>
      </a:folHlink>
    </a:clrScheme>
    <a:fontScheme name="Blank Presentation">
      <a:majorFont>
        <a:latin typeface="Trebuchet MS"/>
        <a:ea typeface="MS PGothic"/>
        <a:cs typeface=""/>
      </a:majorFont>
      <a:minorFont>
        <a:latin typeface="Trebuchet MS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  <a:ext uri="{FAA26D3D-D897-4be2-8F04-BA451C77F1D7}">
            <ma14:placeholderFlag xmlns="" xmlns:ma14="http://schemas.microsoft.com/office/mac/drawingml/2011/main" val="1"/>
          </a:ext>
        </a:extLst>
      </a:spPr>
      <a:bodyPr vert="horz" wrap="square" lIns="91419" tIns="45710" rIns="91419" bIns="45710" numCol="1" anchor="t" anchorCtr="0" compatLnSpc="1">
        <a:prstTxWarp prst="textNoShape">
          <a:avLst/>
        </a:prstTxWarp>
      </a:bodyPr>
      <a:lstStyle>
        <a:defPPr>
          <a:defRPr sz="3600" b="1" kern="0" dirty="0">
            <a:solidFill>
              <a:srgbClr val="8C70C9"/>
            </a:solidFill>
            <a:latin typeface="Trebuchet MS"/>
            <a:ea typeface="ＭＳ Ｐゴシック" pitchFamily="-106" charset="-128"/>
            <a:cs typeface="Trebuchet MS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2013 PPT Template">
  <a:themeElements>
    <a:clrScheme name="Marketo">
      <a:dk1>
        <a:srgbClr val="1E1E1E"/>
      </a:dk1>
      <a:lt1>
        <a:srgbClr val="FFFFFF"/>
      </a:lt1>
      <a:dk2>
        <a:srgbClr val="45555F"/>
      </a:dk2>
      <a:lt2>
        <a:srgbClr val="808080"/>
      </a:lt2>
      <a:accent1>
        <a:srgbClr val="716FB3"/>
      </a:accent1>
      <a:accent2>
        <a:srgbClr val="FF8000"/>
      </a:accent2>
      <a:accent3>
        <a:srgbClr val="FFFFFF"/>
      </a:accent3>
      <a:accent4>
        <a:srgbClr val="181818"/>
      </a:accent4>
      <a:accent5>
        <a:srgbClr val="BBBBD6"/>
      </a:accent5>
      <a:accent6>
        <a:srgbClr val="E77300"/>
      </a:accent6>
      <a:hlink>
        <a:srgbClr val="716FB3"/>
      </a:hlink>
      <a:folHlink>
        <a:srgbClr val="716FB3"/>
      </a:folHlink>
    </a:clrScheme>
    <a:fontScheme name="Blank Presentation">
      <a:majorFont>
        <a:latin typeface="Trebuchet MS"/>
        <a:ea typeface="MS PGothic"/>
        <a:cs typeface=""/>
      </a:majorFont>
      <a:minorFont>
        <a:latin typeface="Trebuchet MS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17087</TotalTime>
  <Words>498</Words>
  <Application>Microsoft Office PowerPoint</Application>
  <PresentationFormat>On-screen Show (16:9)</PresentationFormat>
  <Paragraphs>234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ＭＳ Ｐゴシック</vt:lpstr>
      <vt:lpstr>ＭＳ Ｐゴシック</vt:lpstr>
      <vt:lpstr>Arial</vt:lpstr>
      <vt:lpstr>Calibri</vt:lpstr>
      <vt:lpstr>Courier New</vt:lpstr>
      <vt:lpstr>Marketo Sans Light</vt:lpstr>
      <vt:lpstr>Marketo Sans Regular</vt:lpstr>
      <vt:lpstr>Trebuchet MS</vt:lpstr>
      <vt:lpstr>Wingdings</vt:lpstr>
      <vt:lpstr>2013 PPT Template</vt:lpstr>
      <vt:lpstr>1_2013 PPT Template</vt:lpstr>
      <vt:lpstr>Program Plan For Consumer Marketers</vt:lpstr>
      <vt:lpstr>Overall Marketing Planning </vt:lpstr>
      <vt:lpstr>PowerPoint Presentation</vt:lpstr>
      <vt:lpstr>PowerPoint Presentation</vt:lpstr>
      <vt:lpstr>Marketing Program Planning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Danielle Schaumburg</dc:creator>
  <cp:lastModifiedBy>Bridget Brandt</cp:lastModifiedBy>
  <cp:revision>304</cp:revision>
  <cp:lastPrinted>2011-04-20T19:02:59Z</cp:lastPrinted>
  <dcterms:created xsi:type="dcterms:W3CDTF">2014-01-08T21:55:13Z</dcterms:created>
  <dcterms:modified xsi:type="dcterms:W3CDTF">2016-12-13T16:41:59Z</dcterms:modified>
</cp:coreProperties>
</file>